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80" r:id="rId4"/>
    <p:sldId id="282" r:id="rId5"/>
    <p:sldId id="283" r:id="rId6"/>
    <p:sldId id="300" r:id="rId7"/>
    <p:sldId id="301" r:id="rId8"/>
    <p:sldId id="303" r:id="rId9"/>
    <p:sldId id="302" r:id="rId10"/>
    <p:sldId id="304" r:id="rId11"/>
    <p:sldId id="284" r:id="rId12"/>
    <p:sldId id="285" r:id="rId13"/>
    <p:sldId id="286" r:id="rId14"/>
    <p:sldId id="287" r:id="rId15"/>
    <p:sldId id="295" r:id="rId16"/>
    <p:sldId id="297" r:id="rId17"/>
    <p:sldId id="279" r:id="rId18"/>
    <p:sldId id="288" r:id="rId19"/>
    <p:sldId id="261" r:id="rId20"/>
    <p:sldId id="270" r:id="rId21"/>
    <p:sldId id="293" r:id="rId22"/>
    <p:sldId id="276" r:id="rId23"/>
    <p:sldId id="289" r:id="rId24"/>
    <p:sldId id="29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D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4509A250-FF31-4206-8172-F9D3106AACB1}" type="datetimeFigureOut">
              <a:rPr lang="en-US" dirty="0"/>
              <a:t>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12/4/2022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12/4/2022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12/4/2022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12/4/2022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12/4/2022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7" name="Date Placeholder 4"/>
          <p:cNvSpPr>
            <a:spLocks noGrp="1"/>
          </p:cNvSpPr>
          <p:nvPr>
            <p:ph type="dt" sz="half" idx="10"/>
          </p:nvPr>
        </p:nvSpPr>
        <p:spPr/>
        <p:txBody>
          <a:bodyPr/>
          <a:lstStyle/>
          <a:p>
            <a:fld id="{4509A250-FF31-4206-8172-F9D3106AACB1}" type="datetimeFigureOut">
              <a:rPr lang="en-US" dirty="0"/>
              <a:t>12/4/2022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4509A250-FF31-4206-8172-F9D3106AACB1}" type="datetimeFigureOut">
              <a:rPr lang="en-US" dirty="0"/>
              <a:t>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12/4/2022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hyperlink" Target="http://www.mete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meteox.com/"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54955" y="1447801"/>
            <a:ext cx="8825658" cy="2605216"/>
          </a:xfrm>
        </p:spPr>
        <p:txBody>
          <a:bodyPr/>
          <a:lstStyle/>
          <a:p>
            <a:r>
              <a:rPr lang="fr-FR" dirty="0"/>
              <a:t>Aéroclub du </a:t>
            </a:r>
            <a:r>
              <a:rPr lang="fr-FR" dirty="0" err="1"/>
              <a:t>Savès</a:t>
            </a:r>
            <a:endParaRPr lang="fr-FR" dirty="0"/>
          </a:p>
        </p:txBody>
      </p:sp>
      <p:sp>
        <p:nvSpPr>
          <p:cNvPr id="3" name="Sous-titre 2"/>
          <p:cNvSpPr>
            <a:spLocks noGrp="1"/>
          </p:cNvSpPr>
          <p:nvPr>
            <p:ph type="subTitle" idx="1"/>
          </p:nvPr>
        </p:nvSpPr>
        <p:spPr/>
        <p:txBody>
          <a:bodyPr>
            <a:normAutofit fontScale="62500" lnSpcReduction="20000"/>
          </a:bodyPr>
          <a:lstStyle/>
          <a:p>
            <a:r>
              <a:rPr lang="fr-FR" sz="3900" b="1" dirty="0"/>
              <a:t>Météorologie et Atmosphère – notions importantes</a:t>
            </a:r>
          </a:p>
          <a:p>
            <a:r>
              <a:rPr lang="fr-FR" dirty="0"/>
              <a:t>M. </a:t>
            </a:r>
            <a:r>
              <a:rPr lang="fr-FR" dirty="0" err="1"/>
              <a:t>Cusin</a:t>
            </a:r>
            <a:endParaRPr lang="fr-FR" dirty="0"/>
          </a:p>
        </p:txBody>
      </p:sp>
    </p:spTree>
    <p:extLst>
      <p:ext uri="{BB962C8B-B14F-4D97-AF65-F5344CB8AC3E}">
        <p14:creationId xmlns:p14="http://schemas.microsoft.com/office/powerpoint/2010/main" val="3885707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ZoneTexte 2"/>
          <p:cNvSpPr txBox="1"/>
          <p:nvPr/>
        </p:nvSpPr>
        <p:spPr>
          <a:xfrm>
            <a:off x="1071563" y="600058"/>
            <a:ext cx="10529887" cy="707886"/>
          </a:xfrm>
          <a:prstGeom prst="rect">
            <a:avLst/>
          </a:prstGeom>
          <a:noFill/>
        </p:spPr>
        <p:txBody>
          <a:bodyPr wrap="square" rtlCol="0">
            <a:spAutoFit/>
          </a:bodyPr>
          <a:lstStyle/>
          <a:p>
            <a:r>
              <a:rPr lang="fr-FR" sz="4000" b="1" dirty="0">
                <a:solidFill>
                  <a:srgbClr val="0070C0"/>
                </a:solidFill>
                <a:latin typeface="HelveticaNeueLT Com 55 Roman" panose="020B0604020202020204" pitchFamily="34" charset="0"/>
              </a:rPr>
              <a:t>Température et point de rosée</a:t>
            </a:r>
          </a:p>
        </p:txBody>
      </p:sp>
      <p:sp>
        <p:nvSpPr>
          <p:cNvPr id="2" name="ZoneTexte 1">
            <a:extLst>
              <a:ext uri="{FF2B5EF4-FFF2-40B4-BE49-F238E27FC236}">
                <a16:creationId xmlns:a16="http://schemas.microsoft.com/office/drawing/2014/main" id="{193F7CCD-DADB-0883-42B8-A816AF8342D0}"/>
              </a:ext>
            </a:extLst>
          </p:cNvPr>
          <p:cNvSpPr txBox="1"/>
          <p:nvPr/>
        </p:nvSpPr>
        <p:spPr>
          <a:xfrm>
            <a:off x="393895" y="1463032"/>
            <a:ext cx="11633982" cy="1200329"/>
          </a:xfrm>
          <a:prstGeom prst="rect">
            <a:avLst/>
          </a:prstGeom>
          <a:noFill/>
        </p:spPr>
        <p:txBody>
          <a:bodyPr wrap="square" rtlCol="0">
            <a:spAutoFit/>
          </a:bodyPr>
          <a:lstStyle/>
          <a:p>
            <a:r>
              <a:rPr lang="fr-FR" dirty="0">
                <a:solidFill>
                  <a:schemeClr val="bg1"/>
                </a:solidFill>
              </a:rPr>
              <a:t>Exemple : </a:t>
            </a:r>
          </a:p>
          <a:p>
            <a:r>
              <a:rPr lang="fr-FR" dirty="0">
                <a:solidFill>
                  <a:schemeClr val="bg1"/>
                </a:solidFill>
              </a:rPr>
              <a:t>	vol prévu le 20 Novembre 2022 de Sabonnères en Tétras.</a:t>
            </a:r>
          </a:p>
          <a:p>
            <a:r>
              <a:rPr lang="fr-FR" dirty="0">
                <a:solidFill>
                  <a:schemeClr val="bg1"/>
                </a:solidFill>
              </a:rPr>
              <a:t>	Conditions de départ en vol à 11h00 UTC , temps CAVOK</a:t>
            </a:r>
          </a:p>
          <a:p>
            <a:r>
              <a:rPr lang="fr-FR" dirty="0">
                <a:solidFill>
                  <a:schemeClr val="bg1"/>
                </a:solidFill>
              </a:rPr>
              <a:t>		- à Sabonnères :  </a:t>
            </a:r>
            <a:r>
              <a:rPr lang="fr-FR" b="1" dirty="0">
                <a:solidFill>
                  <a:schemeClr val="bg1"/>
                </a:solidFill>
              </a:rPr>
              <a:t>T / Td </a:t>
            </a:r>
            <a:r>
              <a:rPr lang="fr-FR" dirty="0">
                <a:solidFill>
                  <a:schemeClr val="bg1"/>
                </a:solidFill>
              </a:rPr>
              <a:t>: </a:t>
            </a:r>
            <a:r>
              <a:rPr lang="fr-FR" b="1" dirty="0">
                <a:solidFill>
                  <a:schemeClr val="bg1"/>
                </a:solidFill>
              </a:rPr>
              <a:t>13 / 10  - </a:t>
            </a:r>
            <a:r>
              <a:rPr lang="fr-FR" dirty="0">
                <a:solidFill>
                  <a:schemeClr val="bg1"/>
                </a:solidFill>
              </a:rPr>
              <a:t>à St Girons	</a:t>
            </a:r>
            <a:r>
              <a:rPr lang="fr-FR" b="1" dirty="0">
                <a:solidFill>
                  <a:schemeClr val="bg1"/>
                </a:solidFill>
              </a:rPr>
              <a:t>T / Td </a:t>
            </a:r>
            <a:r>
              <a:rPr lang="fr-FR" dirty="0">
                <a:solidFill>
                  <a:schemeClr val="bg1"/>
                </a:solidFill>
              </a:rPr>
              <a:t>: </a:t>
            </a:r>
            <a:r>
              <a:rPr lang="fr-FR" b="1" dirty="0">
                <a:solidFill>
                  <a:schemeClr val="bg1"/>
                </a:solidFill>
              </a:rPr>
              <a:t>10 / M2 - </a:t>
            </a:r>
            <a:r>
              <a:rPr lang="fr-FR" dirty="0">
                <a:solidFill>
                  <a:schemeClr val="bg1"/>
                </a:solidFill>
              </a:rPr>
              <a:t>à Agen  </a:t>
            </a:r>
            <a:r>
              <a:rPr lang="fr-FR" b="1" dirty="0">
                <a:solidFill>
                  <a:schemeClr val="bg1"/>
                </a:solidFill>
              </a:rPr>
              <a:t>T / Td </a:t>
            </a:r>
            <a:r>
              <a:rPr lang="fr-FR" dirty="0">
                <a:solidFill>
                  <a:schemeClr val="bg1"/>
                </a:solidFill>
              </a:rPr>
              <a:t>: </a:t>
            </a:r>
            <a:r>
              <a:rPr lang="fr-FR" b="1" dirty="0">
                <a:solidFill>
                  <a:schemeClr val="bg1"/>
                </a:solidFill>
              </a:rPr>
              <a:t>14 / 12</a:t>
            </a:r>
            <a:endParaRPr lang="fr-FR" dirty="0">
              <a:solidFill>
                <a:schemeClr val="bg1"/>
              </a:solidFill>
            </a:endParaRPr>
          </a:p>
        </p:txBody>
      </p:sp>
      <p:sp>
        <p:nvSpPr>
          <p:cNvPr id="4" name="ZoneTexte 3">
            <a:extLst>
              <a:ext uri="{FF2B5EF4-FFF2-40B4-BE49-F238E27FC236}">
                <a16:creationId xmlns:a16="http://schemas.microsoft.com/office/drawing/2014/main" id="{8FD8D499-FD06-FD10-6CE0-2B6F0AD7200C}"/>
              </a:ext>
            </a:extLst>
          </p:cNvPr>
          <p:cNvSpPr txBox="1"/>
          <p:nvPr/>
        </p:nvSpPr>
        <p:spPr>
          <a:xfrm>
            <a:off x="393895" y="2706607"/>
            <a:ext cx="11633982" cy="1200329"/>
          </a:xfrm>
          <a:prstGeom prst="rect">
            <a:avLst/>
          </a:prstGeom>
          <a:noFill/>
        </p:spPr>
        <p:txBody>
          <a:bodyPr wrap="square" rtlCol="0">
            <a:spAutoFit/>
          </a:bodyPr>
          <a:lstStyle/>
          <a:p>
            <a:r>
              <a:rPr lang="fr-FR" dirty="0">
                <a:solidFill>
                  <a:schemeClr val="bg1"/>
                </a:solidFill>
              </a:rPr>
              <a:t>Exemple 2 : </a:t>
            </a:r>
          </a:p>
          <a:p>
            <a:r>
              <a:rPr lang="fr-FR" dirty="0">
                <a:solidFill>
                  <a:schemeClr val="bg1"/>
                </a:solidFill>
              </a:rPr>
              <a:t>	Retour du vol après un repas au restaurant sur place (1h30) et une petite balade de 2h</a:t>
            </a:r>
          </a:p>
          <a:p>
            <a:r>
              <a:rPr lang="fr-FR" dirty="0">
                <a:solidFill>
                  <a:schemeClr val="bg1"/>
                </a:solidFill>
              </a:rPr>
              <a:t>	</a:t>
            </a:r>
            <a:r>
              <a:rPr lang="fr-FR" dirty="0">
                <a:solidFill>
                  <a:srgbClr val="0070C0"/>
                </a:solidFill>
              </a:rPr>
              <a:t>Quel sera le temps sur place ?</a:t>
            </a:r>
          </a:p>
          <a:p>
            <a:r>
              <a:rPr lang="fr-FR" dirty="0">
                <a:solidFill>
                  <a:schemeClr val="bg1"/>
                </a:solidFill>
              </a:rPr>
              <a:t>	</a:t>
            </a:r>
            <a:r>
              <a:rPr lang="fr-FR" dirty="0">
                <a:solidFill>
                  <a:srgbClr val="0070C0"/>
                </a:solidFill>
              </a:rPr>
              <a:t>A quel temps pouvez-vous vous attendre à l’atterrissage à Sabonnères ?</a:t>
            </a:r>
          </a:p>
        </p:txBody>
      </p:sp>
      <p:sp>
        <p:nvSpPr>
          <p:cNvPr id="5" name="ZoneTexte 4">
            <a:extLst>
              <a:ext uri="{FF2B5EF4-FFF2-40B4-BE49-F238E27FC236}">
                <a16:creationId xmlns:a16="http://schemas.microsoft.com/office/drawing/2014/main" id="{4A51F812-BC08-2778-F459-F1A236C9AD6A}"/>
              </a:ext>
            </a:extLst>
          </p:cNvPr>
          <p:cNvSpPr txBox="1"/>
          <p:nvPr/>
        </p:nvSpPr>
        <p:spPr>
          <a:xfrm>
            <a:off x="393895" y="3950182"/>
            <a:ext cx="11633982" cy="2862322"/>
          </a:xfrm>
          <a:prstGeom prst="rect">
            <a:avLst/>
          </a:prstGeom>
          <a:noFill/>
        </p:spPr>
        <p:txBody>
          <a:bodyPr wrap="square" rtlCol="0">
            <a:spAutoFit/>
          </a:bodyPr>
          <a:lstStyle/>
          <a:p>
            <a:r>
              <a:rPr lang="fr-FR" dirty="0">
                <a:solidFill>
                  <a:schemeClr val="bg1"/>
                </a:solidFill>
              </a:rPr>
              <a:t>Réponse 2 : </a:t>
            </a:r>
          </a:p>
          <a:p>
            <a:r>
              <a:rPr lang="fr-FR" dirty="0">
                <a:solidFill>
                  <a:schemeClr val="bg1"/>
                </a:solidFill>
              </a:rPr>
              <a:t>	Après 1/2h de vol + repas 1h30 et balade 2h, il sera 15h UTC (16h local). La température aura commencer à décliner sérieusement. </a:t>
            </a:r>
            <a:br>
              <a:rPr lang="fr-FR" dirty="0">
                <a:solidFill>
                  <a:schemeClr val="bg1"/>
                </a:solidFill>
              </a:rPr>
            </a:br>
            <a:r>
              <a:rPr lang="fr-FR" b="1" dirty="0">
                <a:solidFill>
                  <a:schemeClr val="bg1"/>
                </a:solidFill>
              </a:rPr>
              <a:t>Agen</a:t>
            </a:r>
            <a:r>
              <a:rPr lang="fr-FR" dirty="0">
                <a:solidFill>
                  <a:schemeClr val="bg1"/>
                </a:solidFill>
              </a:rPr>
              <a:t> : en raison de la Garonne toute proche, il y a un fort risque de brouillard. </a:t>
            </a:r>
            <a:r>
              <a:rPr lang="fr-FR" dirty="0">
                <a:solidFill>
                  <a:schemeClr val="bg1"/>
                </a:solidFill>
                <a:sym typeface="Wingdings" panose="05000000000000000000" pitchFamily="2" charset="2"/>
              </a:rPr>
              <a:t> il vaut mieux se priver de la balade digestive et rentrer au plus tôt si c’est encore possible.</a:t>
            </a:r>
          </a:p>
          <a:p>
            <a:r>
              <a:rPr lang="fr-FR" b="1" dirty="0">
                <a:solidFill>
                  <a:schemeClr val="bg1"/>
                </a:solidFill>
              </a:rPr>
              <a:t>St Girons </a:t>
            </a:r>
            <a:r>
              <a:rPr lang="fr-FR" dirty="0">
                <a:solidFill>
                  <a:schemeClr val="bg1"/>
                </a:solidFill>
              </a:rPr>
              <a:t>: aucun souci pour en repartir, juste à faire attention à l’heure tardive.</a:t>
            </a:r>
          </a:p>
          <a:p>
            <a:r>
              <a:rPr lang="fr-FR" b="1" dirty="0">
                <a:solidFill>
                  <a:schemeClr val="bg1"/>
                </a:solidFill>
              </a:rPr>
              <a:t>Arrivée à Sabonnères </a:t>
            </a:r>
            <a:r>
              <a:rPr lang="fr-FR" b="1" dirty="0">
                <a:solidFill>
                  <a:srgbClr val="0070C0"/>
                </a:solidFill>
              </a:rPr>
              <a:t>: </a:t>
            </a:r>
            <a:r>
              <a:rPr lang="fr-FR" dirty="0">
                <a:solidFill>
                  <a:schemeClr val="bg1"/>
                </a:solidFill>
              </a:rPr>
              <a:t>le risque est presque aussi important qu’à Agen avec une atmosphère certes moins humide ce qui devrait laisser 30 minutes de plus qu’à Agen quant à la formation du brouillard. </a:t>
            </a:r>
          </a:p>
          <a:p>
            <a:r>
              <a:rPr lang="fr-FR" dirty="0">
                <a:solidFill>
                  <a:schemeClr val="bg1"/>
                </a:solidFill>
              </a:rPr>
              <a:t>Il faut donc atterrir à temps avec une certaine marge en cas de déroutement. La prudence voudrait de prévoir un atterrissage avant 15h UTC (16h local). En cas d’impossibilité la survie est au sud.</a:t>
            </a:r>
            <a:endParaRPr lang="fr-FR" dirty="0">
              <a:solidFill>
                <a:srgbClr val="0070C0"/>
              </a:solidFill>
            </a:endParaRPr>
          </a:p>
        </p:txBody>
      </p:sp>
    </p:spTree>
    <p:extLst>
      <p:ext uri="{BB962C8B-B14F-4D97-AF65-F5344CB8AC3E}">
        <p14:creationId xmlns:p14="http://schemas.microsoft.com/office/powerpoint/2010/main" val="2760024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ZoneTexte 2"/>
          <p:cNvSpPr txBox="1"/>
          <p:nvPr/>
        </p:nvSpPr>
        <p:spPr>
          <a:xfrm>
            <a:off x="1071563" y="600058"/>
            <a:ext cx="10529887" cy="5632311"/>
          </a:xfrm>
          <a:prstGeom prst="rect">
            <a:avLst/>
          </a:prstGeom>
          <a:noFill/>
        </p:spPr>
        <p:txBody>
          <a:bodyPr wrap="square" rtlCol="0">
            <a:spAutoFit/>
          </a:bodyPr>
          <a:lstStyle/>
          <a:p>
            <a:r>
              <a:rPr lang="fr-FR" sz="4000" b="1" dirty="0">
                <a:solidFill>
                  <a:srgbClr val="0070C0"/>
                </a:solidFill>
                <a:latin typeface="HelveticaNeueLT Com 55 Roman" panose="020B0604020202020204" pitchFamily="34" charset="0"/>
              </a:rPr>
              <a:t>Les Vitesses :</a:t>
            </a:r>
          </a:p>
          <a:p>
            <a:endParaRPr lang="fr-FR" sz="4000" b="1" dirty="0">
              <a:solidFill>
                <a:srgbClr val="0070C0"/>
              </a:solidFill>
              <a:latin typeface="HelveticaNeueLT Com 55 Roman" panose="020B0604020202020204" pitchFamily="34" charset="0"/>
            </a:endParaRPr>
          </a:p>
          <a:p>
            <a:r>
              <a:rPr lang="fr-FR" sz="4000" b="1" dirty="0">
                <a:solidFill>
                  <a:schemeClr val="bg1"/>
                </a:solidFill>
                <a:latin typeface="HelveticaNeueLT Com 55 Roman" panose="020B0604020202020204" pitchFamily="34" charset="0"/>
              </a:rPr>
              <a:t>Vi : vitesse indiquée / calibrée</a:t>
            </a:r>
          </a:p>
          <a:p>
            <a:endParaRPr lang="fr-FR" sz="4000" b="1" dirty="0">
              <a:solidFill>
                <a:schemeClr val="bg1"/>
              </a:solidFill>
              <a:latin typeface="HelveticaNeueLT Com 55 Roman" panose="020B0604020202020204" pitchFamily="34" charset="0"/>
            </a:endParaRPr>
          </a:p>
          <a:p>
            <a:r>
              <a:rPr lang="fr-FR" sz="4000" b="1" dirty="0">
                <a:solidFill>
                  <a:schemeClr val="bg1"/>
                </a:solidFill>
                <a:latin typeface="HelveticaNeueLT Com 55 Roman" panose="020B0604020202020204" pitchFamily="34" charset="0"/>
              </a:rPr>
              <a:t>Vair : vitesse dans la masse d’air</a:t>
            </a:r>
          </a:p>
          <a:p>
            <a:endParaRPr lang="fr-FR" sz="4000" b="1" dirty="0">
              <a:solidFill>
                <a:schemeClr val="bg1"/>
              </a:solidFill>
              <a:latin typeface="HelveticaNeueLT Com 55 Roman" panose="020B0604020202020204" pitchFamily="34" charset="0"/>
            </a:endParaRPr>
          </a:p>
          <a:p>
            <a:r>
              <a:rPr lang="fr-FR" sz="4000" b="1" dirty="0" err="1">
                <a:solidFill>
                  <a:schemeClr val="bg1"/>
                </a:solidFill>
                <a:latin typeface="HelveticaNeueLT Com 55 Roman" panose="020B0604020202020204" pitchFamily="34" charset="0"/>
              </a:rPr>
              <a:t>Vgps</a:t>
            </a:r>
            <a:r>
              <a:rPr lang="fr-FR" sz="4000" b="1" dirty="0">
                <a:solidFill>
                  <a:schemeClr val="bg1"/>
                </a:solidFill>
                <a:latin typeface="HelveticaNeueLT Com 55 Roman" panose="020B0604020202020204" pitchFamily="34" charset="0"/>
              </a:rPr>
              <a:t> : vitesse lue au GPS</a:t>
            </a:r>
          </a:p>
          <a:p>
            <a:endParaRPr lang="fr-FR" sz="4000" b="1" dirty="0">
              <a:solidFill>
                <a:schemeClr val="bg1"/>
              </a:solidFill>
              <a:latin typeface="HelveticaNeueLT Com 55 Roman" panose="020B0604020202020204" pitchFamily="34" charset="0"/>
            </a:endParaRPr>
          </a:p>
          <a:p>
            <a:endParaRPr lang="fr-FR" sz="4000" b="1" dirty="0">
              <a:solidFill>
                <a:srgbClr val="AFDDFF"/>
              </a:solidFill>
              <a:latin typeface="HelveticaNeueLT Com 55 Roman" panose="020B0604020202020204" pitchFamily="34" charset="0"/>
            </a:endParaRPr>
          </a:p>
        </p:txBody>
      </p:sp>
    </p:spTree>
    <p:extLst>
      <p:ext uri="{BB962C8B-B14F-4D97-AF65-F5344CB8AC3E}">
        <p14:creationId xmlns:p14="http://schemas.microsoft.com/office/powerpoint/2010/main" val="2568711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ZoneTexte 2"/>
          <p:cNvSpPr txBox="1"/>
          <p:nvPr/>
        </p:nvSpPr>
        <p:spPr>
          <a:xfrm>
            <a:off x="1071563" y="600058"/>
            <a:ext cx="10801350" cy="6124754"/>
          </a:xfrm>
          <a:prstGeom prst="rect">
            <a:avLst/>
          </a:prstGeom>
          <a:noFill/>
        </p:spPr>
        <p:txBody>
          <a:bodyPr wrap="square" rtlCol="0">
            <a:spAutoFit/>
          </a:bodyPr>
          <a:lstStyle/>
          <a:p>
            <a:r>
              <a:rPr lang="fr-FR" sz="4000" b="1" dirty="0">
                <a:solidFill>
                  <a:schemeClr val="bg1"/>
                </a:solidFill>
                <a:latin typeface="HelveticaNeueLT Com 55 Roman" panose="020B0604020202020204" pitchFamily="34" charset="0"/>
              </a:rPr>
              <a:t>Vi : vitesse indiquée / </a:t>
            </a:r>
            <a:r>
              <a:rPr lang="fr-FR" sz="4000" b="1" dirty="0" err="1">
                <a:solidFill>
                  <a:schemeClr val="bg1"/>
                </a:solidFill>
                <a:latin typeface="HelveticaNeueLT Com 55 Roman" panose="020B0604020202020204" pitchFamily="34" charset="0"/>
              </a:rPr>
              <a:t>Vc</a:t>
            </a:r>
            <a:r>
              <a:rPr lang="fr-FR" sz="4000" b="1" dirty="0">
                <a:solidFill>
                  <a:schemeClr val="bg1"/>
                </a:solidFill>
                <a:latin typeface="HelveticaNeueLT Com 55 Roman" panose="020B0604020202020204" pitchFamily="34" charset="0"/>
              </a:rPr>
              <a:t> : calibrée</a:t>
            </a:r>
            <a:br>
              <a:rPr lang="fr-FR" sz="4000" b="1" dirty="0">
                <a:solidFill>
                  <a:schemeClr val="bg1"/>
                </a:solidFill>
                <a:latin typeface="HelveticaNeueLT Com 55 Roman" panose="020B0604020202020204" pitchFamily="34" charset="0"/>
              </a:rPr>
            </a:br>
            <a:r>
              <a:rPr lang="fr-FR" sz="3200" dirty="0">
                <a:solidFill>
                  <a:srgbClr val="0070C0"/>
                </a:solidFill>
                <a:latin typeface="HelveticaNeueLT Com 55 Roman" panose="020B0604020202020204" pitchFamily="34" charset="0"/>
              </a:rPr>
              <a:t>Vi : vitesse recalée pour votre aéronef à </a:t>
            </a:r>
            <a:r>
              <a:rPr lang="fr-FR" sz="3200" dirty="0">
                <a:solidFill>
                  <a:schemeClr val="bg1"/>
                </a:solidFill>
                <a:latin typeface="HelveticaNeueLT Com 55 Roman" panose="020B0604020202020204" pitchFamily="34" charset="0"/>
              </a:rPr>
              <a:t>0 </a:t>
            </a:r>
            <a:r>
              <a:rPr lang="fr-FR" sz="3200" dirty="0" err="1">
                <a:solidFill>
                  <a:schemeClr val="bg1"/>
                </a:solidFill>
                <a:latin typeface="HelveticaNeueLT Com 55 Roman" panose="020B0604020202020204" pitchFamily="34" charset="0"/>
              </a:rPr>
              <a:t>ft</a:t>
            </a:r>
            <a:r>
              <a:rPr lang="fr-FR" sz="3200" dirty="0">
                <a:solidFill>
                  <a:schemeClr val="bg1"/>
                </a:solidFill>
                <a:latin typeface="HelveticaNeueLT Com 55 Roman" panose="020B0604020202020204" pitchFamily="34" charset="0"/>
              </a:rPr>
              <a:t> / 15°C (=ISA)</a:t>
            </a:r>
          </a:p>
          <a:p>
            <a:r>
              <a:rPr lang="fr-FR" sz="3200" dirty="0" err="1">
                <a:solidFill>
                  <a:srgbClr val="0070C0"/>
                </a:solidFill>
                <a:latin typeface="HelveticaNeueLT Com 55 Roman" panose="020B0604020202020204" pitchFamily="34" charset="0"/>
              </a:rPr>
              <a:t>Vc</a:t>
            </a:r>
            <a:r>
              <a:rPr lang="fr-FR" sz="3200" dirty="0">
                <a:solidFill>
                  <a:srgbClr val="0070C0"/>
                </a:solidFill>
                <a:latin typeface="HelveticaNeueLT Com 55 Roman" panose="020B0604020202020204" pitchFamily="34" charset="0"/>
              </a:rPr>
              <a:t> = Vi - erreur </a:t>
            </a:r>
            <a:r>
              <a:rPr lang="fr-FR" sz="3200" dirty="0" err="1">
                <a:solidFill>
                  <a:srgbClr val="0070C0"/>
                </a:solidFill>
                <a:latin typeface="HelveticaNeueLT Com 55 Roman" panose="020B0604020202020204" pitchFamily="34" charset="0"/>
              </a:rPr>
              <a:t>anémo</a:t>
            </a:r>
            <a:endParaRPr lang="fr-FR" sz="4000" dirty="0">
              <a:solidFill>
                <a:schemeClr val="bg1"/>
              </a:solidFill>
              <a:latin typeface="HelveticaNeueLT Com 55 Roman" panose="020B0604020202020204" pitchFamily="34" charset="0"/>
            </a:endParaRPr>
          </a:p>
          <a:p>
            <a:endParaRPr lang="fr-FR" sz="4000" b="1" dirty="0">
              <a:solidFill>
                <a:schemeClr val="bg1"/>
              </a:solidFill>
              <a:latin typeface="HelveticaNeueLT Com 55 Roman" panose="020B0604020202020204" pitchFamily="34" charset="0"/>
            </a:endParaRPr>
          </a:p>
          <a:p>
            <a:r>
              <a:rPr lang="fr-FR" sz="4000" b="1" dirty="0">
                <a:solidFill>
                  <a:schemeClr val="bg1"/>
                </a:solidFill>
                <a:latin typeface="HelveticaNeueLT Com 55 Roman" panose="020B0604020202020204" pitchFamily="34" charset="0"/>
              </a:rPr>
              <a:t>Vair : vitesse dans la masse d’air</a:t>
            </a:r>
            <a:br>
              <a:rPr lang="fr-FR" sz="4000" b="1" dirty="0">
                <a:solidFill>
                  <a:schemeClr val="bg1"/>
                </a:solidFill>
                <a:latin typeface="HelveticaNeueLT Com 55 Roman" panose="020B0604020202020204" pitchFamily="34" charset="0"/>
              </a:rPr>
            </a:br>
            <a:r>
              <a:rPr lang="fr-FR" sz="3200" dirty="0">
                <a:solidFill>
                  <a:srgbClr val="0070C0"/>
                </a:solidFill>
                <a:latin typeface="HelveticaNeueLT Com 55 Roman" panose="020B0604020202020204" pitchFamily="34" charset="0"/>
              </a:rPr>
              <a:t>Vitesse apparente dans la masse d’air (=</a:t>
            </a:r>
            <a:r>
              <a:rPr lang="fr-FR" sz="3200" dirty="0" err="1">
                <a:solidFill>
                  <a:srgbClr val="0070C0"/>
                </a:solidFill>
                <a:latin typeface="HelveticaNeueLT Com 55 Roman" panose="020B0604020202020204" pitchFamily="34" charset="0"/>
              </a:rPr>
              <a:t>Vsol</a:t>
            </a:r>
            <a:r>
              <a:rPr lang="fr-FR" sz="3200" dirty="0">
                <a:solidFill>
                  <a:srgbClr val="0070C0"/>
                </a:solidFill>
                <a:latin typeface="HelveticaNeueLT Com 55 Roman" panose="020B0604020202020204" pitchFamily="34" charset="0"/>
              </a:rPr>
              <a:t> sans vent)</a:t>
            </a:r>
            <a:br>
              <a:rPr lang="fr-FR" sz="3200" dirty="0">
                <a:solidFill>
                  <a:srgbClr val="0070C0"/>
                </a:solidFill>
                <a:latin typeface="HelveticaNeueLT Com 55 Roman" panose="020B0604020202020204" pitchFamily="34" charset="0"/>
              </a:rPr>
            </a:br>
            <a:r>
              <a:rPr lang="fr-FR" sz="3200" dirty="0">
                <a:solidFill>
                  <a:srgbClr val="0070C0"/>
                </a:solidFill>
                <a:latin typeface="HelveticaNeueLT Com 55 Roman" panose="020B0604020202020204" pitchFamily="34" charset="0"/>
              </a:rPr>
              <a:t>Vair = </a:t>
            </a:r>
            <a:r>
              <a:rPr lang="fr-FR" sz="3200" dirty="0" err="1">
                <a:solidFill>
                  <a:srgbClr val="0070C0"/>
                </a:solidFill>
                <a:latin typeface="HelveticaNeueLT Com 55 Roman" panose="020B0604020202020204" pitchFamily="34" charset="0"/>
              </a:rPr>
              <a:t>Vc</a:t>
            </a:r>
            <a:r>
              <a:rPr lang="fr-FR" sz="3200" dirty="0">
                <a:solidFill>
                  <a:srgbClr val="0070C0"/>
                </a:solidFill>
                <a:latin typeface="HelveticaNeueLT Com 55 Roman" panose="020B0604020202020204" pitchFamily="34" charset="0"/>
              </a:rPr>
              <a:t> + </a:t>
            </a:r>
            <a:r>
              <a:rPr lang="fr-FR" sz="3200" dirty="0">
                <a:solidFill>
                  <a:schemeClr val="accent1">
                    <a:lumMod val="50000"/>
                  </a:schemeClr>
                </a:solidFill>
                <a:latin typeface="HelveticaNeueLT Com 55 Roman" panose="020B0604020202020204" pitchFamily="34" charset="0"/>
              </a:rPr>
              <a:t>(10% / 6000 </a:t>
            </a:r>
            <a:r>
              <a:rPr lang="fr-FR" sz="3200" dirty="0" err="1">
                <a:solidFill>
                  <a:schemeClr val="accent1">
                    <a:lumMod val="50000"/>
                  </a:schemeClr>
                </a:solidFill>
                <a:latin typeface="HelveticaNeueLT Com 55 Roman" panose="020B0604020202020204" pitchFamily="34" charset="0"/>
              </a:rPr>
              <a:t>ft</a:t>
            </a:r>
            <a:r>
              <a:rPr lang="fr-FR" sz="3200" dirty="0">
                <a:solidFill>
                  <a:schemeClr val="accent1">
                    <a:lumMod val="50000"/>
                  </a:schemeClr>
                </a:solidFill>
                <a:latin typeface="HelveticaNeueLT Com 55 Roman" panose="020B0604020202020204" pitchFamily="34" charset="0"/>
              </a:rPr>
              <a:t>) </a:t>
            </a:r>
            <a:r>
              <a:rPr lang="fr-FR" sz="3200" dirty="0">
                <a:solidFill>
                  <a:srgbClr val="0070C0"/>
                </a:solidFill>
                <a:latin typeface="HelveticaNeueLT Com 55 Roman" panose="020B0604020202020204" pitchFamily="34" charset="0"/>
              </a:rPr>
              <a:t>+ </a:t>
            </a:r>
            <a:r>
              <a:rPr lang="fr-FR" sz="3200" dirty="0">
                <a:solidFill>
                  <a:schemeClr val="accent3">
                    <a:lumMod val="75000"/>
                  </a:schemeClr>
                </a:solidFill>
                <a:latin typeface="HelveticaNeueLT Com 55 Roman" panose="020B0604020202020204" pitchFamily="34" charset="0"/>
              </a:rPr>
              <a:t>(1% / +5°C </a:t>
            </a:r>
            <a:r>
              <a:rPr lang="fr-FR" sz="3200" dirty="0" err="1">
                <a:solidFill>
                  <a:schemeClr val="accent3">
                    <a:lumMod val="75000"/>
                  </a:schemeClr>
                </a:solidFill>
                <a:latin typeface="HelveticaNeueLT Com 55 Roman" panose="020B0604020202020204" pitchFamily="34" charset="0"/>
              </a:rPr>
              <a:t>pr</a:t>
            </a:r>
            <a:r>
              <a:rPr lang="fr-FR" sz="3200" dirty="0">
                <a:solidFill>
                  <a:schemeClr val="accent3">
                    <a:lumMod val="75000"/>
                  </a:schemeClr>
                </a:solidFill>
                <a:latin typeface="HelveticaNeueLT Com 55 Roman" panose="020B0604020202020204" pitchFamily="34" charset="0"/>
              </a:rPr>
              <a:t> </a:t>
            </a:r>
            <a:r>
              <a:rPr lang="fr-FR" sz="3200" dirty="0" err="1">
                <a:solidFill>
                  <a:schemeClr val="accent3">
                    <a:lumMod val="75000"/>
                  </a:schemeClr>
                </a:solidFill>
                <a:latin typeface="HelveticaNeueLT Com 55 Roman" panose="020B0604020202020204" pitchFamily="34" charset="0"/>
              </a:rPr>
              <a:t>T°std</a:t>
            </a:r>
            <a:r>
              <a:rPr lang="fr-FR" sz="3200" dirty="0">
                <a:solidFill>
                  <a:schemeClr val="accent3">
                    <a:lumMod val="75000"/>
                  </a:schemeClr>
                </a:solidFill>
                <a:latin typeface="HelveticaNeueLT Com 55 Roman" panose="020B0604020202020204" pitchFamily="34" charset="0"/>
              </a:rPr>
              <a:t>)</a:t>
            </a:r>
            <a:endParaRPr lang="fr-FR" sz="3200" b="1" dirty="0">
              <a:solidFill>
                <a:schemeClr val="accent3">
                  <a:lumMod val="75000"/>
                </a:schemeClr>
              </a:solidFill>
              <a:latin typeface="HelveticaNeueLT Com 55 Roman" panose="020B0604020202020204" pitchFamily="34" charset="0"/>
            </a:endParaRPr>
          </a:p>
          <a:p>
            <a:endParaRPr lang="fr-FR" sz="4000" b="1" dirty="0">
              <a:solidFill>
                <a:schemeClr val="bg1"/>
              </a:solidFill>
              <a:latin typeface="HelveticaNeueLT Com 55 Roman" panose="020B0604020202020204" pitchFamily="34" charset="0"/>
            </a:endParaRPr>
          </a:p>
          <a:p>
            <a:r>
              <a:rPr lang="fr-FR" sz="4000" b="1" dirty="0" err="1">
                <a:solidFill>
                  <a:schemeClr val="bg1"/>
                </a:solidFill>
                <a:latin typeface="HelveticaNeueLT Com 55 Roman" panose="020B0604020202020204" pitchFamily="34" charset="0"/>
              </a:rPr>
              <a:t>Vgps</a:t>
            </a:r>
            <a:r>
              <a:rPr lang="fr-FR" sz="4000" b="1" dirty="0">
                <a:solidFill>
                  <a:schemeClr val="bg1"/>
                </a:solidFill>
                <a:latin typeface="HelveticaNeueLT Com 55 Roman" panose="020B0604020202020204" pitchFamily="34" charset="0"/>
              </a:rPr>
              <a:t> : vitesse lue au GPS</a:t>
            </a:r>
            <a:br>
              <a:rPr lang="fr-FR" sz="4000" b="1" dirty="0">
                <a:solidFill>
                  <a:schemeClr val="bg1"/>
                </a:solidFill>
                <a:latin typeface="HelveticaNeueLT Com 55 Roman" panose="020B0604020202020204" pitchFamily="34" charset="0"/>
              </a:rPr>
            </a:br>
            <a:r>
              <a:rPr lang="fr-FR" sz="3200" dirty="0" err="1">
                <a:solidFill>
                  <a:srgbClr val="0070C0"/>
                </a:solidFill>
                <a:latin typeface="HelveticaNeueLT Com 55 Roman" panose="020B0604020202020204" pitchFamily="34" charset="0"/>
              </a:rPr>
              <a:t>Vgps</a:t>
            </a:r>
            <a:r>
              <a:rPr lang="fr-FR" sz="3200" dirty="0">
                <a:solidFill>
                  <a:srgbClr val="0070C0"/>
                </a:solidFill>
                <a:latin typeface="HelveticaNeueLT Com 55 Roman" panose="020B0604020202020204" pitchFamily="34" charset="0"/>
              </a:rPr>
              <a:t> = </a:t>
            </a:r>
            <a:r>
              <a:rPr lang="fr-FR" sz="3200" dirty="0" err="1">
                <a:solidFill>
                  <a:srgbClr val="0070C0"/>
                </a:solidFill>
                <a:latin typeface="HelveticaNeueLT Com 55 Roman" panose="020B0604020202020204" pitchFamily="34" charset="0"/>
              </a:rPr>
              <a:t>dL</a:t>
            </a:r>
            <a:r>
              <a:rPr lang="fr-FR" sz="3200" dirty="0">
                <a:solidFill>
                  <a:srgbClr val="0070C0"/>
                </a:solidFill>
                <a:latin typeface="HelveticaNeueLT Com 55 Roman" panose="020B0604020202020204" pitchFamily="34" charset="0"/>
              </a:rPr>
              <a:t>/</a:t>
            </a:r>
            <a:r>
              <a:rPr lang="fr-FR" sz="3200" dirty="0" err="1">
                <a:solidFill>
                  <a:srgbClr val="0070C0"/>
                </a:solidFill>
                <a:latin typeface="HelveticaNeueLT Com 55 Roman" panose="020B0604020202020204" pitchFamily="34" charset="0"/>
              </a:rPr>
              <a:t>dT</a:t>
            </a:r>
            <a:r>
              <a:rPr lang="fr-FR" sz="3200" dirty="0">
                <a:solidFill>
                  <a:srgbClr val="0070C0"/>
                </a:solidFill>
                <a:latin typeface="HelveticaNeueLT Com 55 Roman" panose="020B0604020202020204" pitchFamily="34" charset="0"/>
              </a:rPr>
              <a:t> (variation de distance/variation de temps fourni par le satellite). Correspond à ~Vair + </a:t>
            </a:r>
            <a:r>
              <a:rPr lang="fr-FR" sz="3200" dirty="0" err="1">
                <a:solidFill>
                  <a:srgbClr val="0070C0"/>
                </a:solidFill>
                <a:latin typeface="HelveticaNeueLT Com 55 Roman" panose="020B0604020202020204" pitchFamily="34" charset="0"/>
              </a:rPr>
              <a:t>Vvent</a:t>
            </a:r>
            <a:r>
              <a:rPr lang="fr-FR" sz="3200" dirty="0">
                <a:solidFill>
                  <a:srgbClr val="0070C0"/>
                </a:solidFill>
                <a:latin typeface="HelveticaNeueLT Com 55 Roman" panose="020B0604020202020204" pitchFamily="34" charset="0"/>
              </a:rPr>
              <a:t> </a:t>
            </a:r>
            <a:endParaRPr lang="fr-FR" sz="3200" dirty="0">
              <a:solidFill>
                <a:schemeClr val="bg1"/>
              </a:solidFill>
              <a:latin typeface="HelveticaNeueLT Com 55 Roman" panose="020B0604020202020204" pitchFamily="34" charset="0"/>
            </a:endParaRPr>
          </a:p>
        </p:txBody>
      </p:sp>
    </p:spTree>
    <p:extLst>
      <p:ext uri="{BB962C8B-B14F-4D97-AF65-F5344CB8AC3E}">
        <p14:creationId xmlns:p14="http://schemas.microsoft.com/office/powerpoint/2010/main" val="530499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ZoneTexte 2"/>
          <p:cNvSpPr txBox="1"/>
          <p:nvPr/>
        </p:nvSpPr>
        <p:spPr>
          <a:xfrm>
            <a:off x="1071563" y="600058"/>
            <a:ext cx="10529887" cy="707886"/>
          </a:xfrm>
          <a:prstGeom prst="rect">
            <a:avLst/>
          </a:prstGeom>
          <a:noFill/>
        </p:spPr>
        <p:txBody>
          <a:bodyPr wrap="square" rtlCol="0">
            <a:spAutoFit/>
          </a:bodyPr>
          <a:lstStyle/>
          <a:p>
            <a:r>
              <a:rPr lang="fr-FR" sz="4000" b="1" dirty="0">
                <a:solidFill>
                  <a:srgbClr val="0070C0"/>
                </a:solidFill>
                <a:latin typeface="HelveticaNeueLT Com 55 Roman" panose="020B0604020202020204" pitchFamily="34" charset="0"/>
              </a:rPr>
              <a:t>Les Nuages :</a:t>
            </a:r>
          </a:p>
        </p:txBody>
      </p:sp>
      <p:pic>
        <p:nvPicPr>
          <p:cNvPr id="2" name="Image 1"/>
          <p:cNvPicPr>
            <a:picLocks noChangeAspect="1"/>
          </p:cNvPicPr>
          <p:nvPr/>
        </p:nvPicPr>
        <p:blipFill rotWithShape="1">
          <a:blip r:embed="rId2"/>
          <a:srcRect l="17570" t="31866" r="21837" b="6229"/>
          <a:stretch/>
        </p:blipFill>
        <p:spPr>
          <a:xfrm>
            <a:off x="1002890" y="1532523"/>
            <a:ext cx="8726897" cy="5012657"/>
          </a:xfrm>
          <a:prstGeom prst="rect">
            <a:avLst/>
          </a:prstGeom>
        </p:spPr>
      </p:pic>
    </p:spTree>
    <p:extLst>
      <p:ext uri="{BB962C8B-B14F-4D97-AF65-F5344CB8AC3E}">
        <p14:creationId xmlns:p14="http://schemas.microsoft.com/office/powerpoint/2010/main" val="2969572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ZoneTexte 2"/>
          <p:cNvSpPr txBox="1"/>
          <p:nvPr/>
        </p:nvSpPr>
        <p:spPr>
          <a:xfrm>
            <a:off x="1071563" y="600058"/>
            <a:ext cx="10529887" cy="707886"/>
          </a:xfrm>
          <a:prstGeom prst="rect">
            <a:avLst/>
          </a:prstGeom>
          <a:noFill/>
        </p:spPr>
        <p:txBody>
          <a:bodyPr wrap="square" rtlCol="0">
            <a:spAutoFit/>
          </a:bodyPr>
          <a:lstStyle/>
          <a:p>
            <a:r>
              <a:rPr lang="fr-FR" sz="4000" b="1" dirty="0">
                <a:solidFill>
                  <a:srgbClr val="0070C0"/>
                </a:solidFill>
                <a:latin typeface="HelveticaNeueLT Com 55 Roman" panose="020B0604020202020204" pitchFamily="34" charset="0"/>
              </a:rPr>
              <a:t>Les Nuages :</a:t>
            </a:r>
          </a:p>
        </p:txBody>
      </p:sp>
      <p:pic>
        <p:nvPicPr>
          <p:cNvPr id="2" name="Image 1"/>
          <p:cNvPicPr>
            <a:picLocks noChangeAspect="1"/>
          </p:cNvPicPr>
          <p:nvPr/>
        </p:nvPicPr>
        <p:blipFill rotWithShape="1">
          <a:blip r:embed="rId2"/>
          <a:srcRect l="17570" t="31866" r="21837" b="6229"/>
          <a:stretch/>
        </p:blipFill>
        <p:spPr>
          <a:xfrm>
            <a:off x="1002890" y="1532523"/>
            <a:ext cx="8726897" cy="5012657"/>
          </a:xfrm>
          <a:prstGeom prst="rect">
            <a:avLst/>
          </a:prstGeom>
        </p:spPr>
      </p:pic>
      <p:sp>
        <p:nvSpPr>
          <p:cNvPr id="4" name="Ellipse 3"/>
          <p:cNvSpPr/>
          <p:nvPr/>
        </p:nvSpPr>
        <p:spPr>
          <a:xfrm>
            <a:off x="3008671" y="2639961"/>
            <a:ext cx="2300748" cy="516194"/>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p:cNvSpPr/>
          <p:nvPr/>
        </p:nvSpPr>
        <p:spPr>
          <a:xfrm>
            <a:off x="3008671" y="5427406"/>
            <a:ext cx="2300748" cy="516194"/>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avec flèche 6"/>
          <p:cNvCxnSpPr/>
          <p:nvPr/>
        </p:nvCxnSpPr>
        <p:spPr>
          <a:xfrm>
            <a:off x="5366338" y="2898058"/>
            <a:ext cx="3099236"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a:off x="5366338" y="5685503"/>
            <a:ext cx="3099236"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8465574" y="2684205"/>
            <a:ext cx="3554361" cy="369332"/>
          </a:xfrm>
          <a:prstGeom prst="rect">
            <a:avLst/>
          </a:prstGeom>
          <a:solidFill>
            <a:schemeClr val="tx1"/>
          </a:solidFill>
          <a:ln>
            <a:solidFill>
              <a:srgbClr val="C00000"/>
            </a:solidFill>
          </a:ln>
        </p:spPr>
        <p:txBody>
          <a:bodyPr wrap="square" rtlCol="0">
            <a:spAutoFit/>
          </a:bodyPr>
          <a:lstStyle/>
          <a:p>
            <a:r>
              <a:rPr lang="fr-FR" b="1" dirty="0">
                <a:solidFill>
                  <a:srgbClr val="C00000"/>
                </a:solidFill>
              </a:rPr>
              <a:t>Couche quasi soudée au sol</a:t>
            </a:r>
          </a:p>
        </p:txBody>
      </p:sp>
      <p:sp>
        <p:nvSpPr>
          <p:cNvPr id="10" name="ZoneTexte 9"/>
          <p:cNvSpPr txBox="1"/>
          <p:nvPr/>
        </p:nvSpPr>
        <p:spPr>
          <a:xfrm>
            <a:off x="9353702" y="1526793"/>
            <a:ext cx="3554361" cy="369332"/>
          </a:xfrm>
          <a:prstGeom prst="rect">
            <a:avLst/>
          </a:prstGeom>
          <a:noFill/>
        </p:spPr>
        <p:txBody>
          <a:bodyPr wrap="square" rtlCol="0">
            <a:spAutoFit/>
          </a:bodyPr>
          <a:lstStyle/>
          <a:p>
            <a:r>
              <a:rPr lang="fr-FR" b="1" dirty="0" err="1">
                <a:solidFill>
                  <a:srgbClr val="C00000"/>
                </a:solidFill>
              </a:rPr>
              <a:t>Dangeureux</a:t>
            </a:r>
            <a:endParaRPr lang="fr-FR" b="1" dirty="0">
              <a:solidFill>
                <a:srgbClr val="C00000"/>
              </a:solidFill>
            </a:endParaRPr>
          </a:p>
        </p:txBody>
      </p:sp>
      <p:sp>
        <p:nvSpPr>
          <p:cNvPr id="11" name="ZoneTexte 10"/>
          <p:cNvSpPr txBox="1"/>
          <p:nvPr/>
        </p:nvSpPr>
        <p:spPr>
          <a:xfrm>
            <a:off x="8465574" y="5338609"/>
            <a:ext cx="3554361" cy="646331"/>
          </a:xfrm>
          <a:prstGeom prst="rect">
            <a:avLst/>
          </a:prstGeom>
          <a:solidFill>
            <a:schemeClr val="tx1"/>
          </a:solidFill>
          <a:ln>
            <a:solidFill>
              <a:srgbClr val="C00000"/>
            </a:solidFill>
          </a:ln>
        </p:spPr>
        <p:txBody>
          <a:bodyPr wrap="square" rtlCol="0">
            <a:spAutoFit/>
          </a:bodyPr>
          <a:lstStyle/>
          <a:p>
            <a:r>
              <a:rPr lang="fr-FR" b="1" dirty="0">
                <a:solidFill>
                  <a:srgbClr val="C00000"/>
                </a:solidFill>
              </a:rPr>
              <a:t>Orages violents, peut atteindre 20 km d’altitude</a:t>
            </a:r>
          </a:p>
        </p:txBody>
      </p:sp>
      <p:sp>
        <p:nvSpPr>
          <p:cNvPr id="12" name="Ellipse 11"/>
          <p:cNvSpPr/>
          <p:nvPr/>
        </p:nvSpPr>
        <p:spPr>
          <a:xfrm>
            <a:off x="9018177" y="1493752"/>
            <a:ext cx="2300748" cy="516194"/>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93347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ZoneTexte 2"/>
          <p:cNvSpPr txBox="1"/>
          <p:nvPr/>
        </p:nvSpPr>
        <p:spPr>
          <a:xfrm>
            <a:off x="1071563" y="600058"/>
            <a:ext cx="10529887" cy="707886"/>
          </a:xfrm>
          <a:prstGeom prst="rect">
            <a:avLst/>
          </a:prstGeom>
          <a:noFill/>
        </p:spPr>
        <p:txBody>
          <a:bodyPr wrap="square" rtlCol="0">
            <a:spAutoFit/>
          </a:bodyPr>
          <a:lstStyle/>
          <a:p>
            <a:r>
              <a:rPr lang="fr-FR" sz="4000" b="1" dirty="0">
                <a:solidFill>
                  <a:srgbClr val="0070C0"/>
                </a:solidFill>
                <a:latin typeface="HelveticaNeueLT Com 55 Roman" panose="020B0604020202020204" pitchFamily="34" charset="0"/>
              </a:rPr>
              <a:t>Les Nuages en montagne :</a:t>
            </a:r>
          </a:p>
        </p:txBody>
      </p:sp>
      <p:grpSp>
        <p:nvGrpSpPr>
          <p:cNvPr id="2" name="Groupe 1">
            <a:extLst>
              <a:ext uri="{FF2B5EF4-FFF2-40B4-BE49-F238E27FC236}">
                <a16:creationId xmlns:a16="http://schemas.microsoft.com/office/drawing/2014/main" id="{8F1173B1-51E4-5EC1-B860-5DC5F606BDB4}"/>
              </a:ext>
            </a:extLst>
          </p:cNvPr>
          <p:cNvGrpSpPr/>
          <p:nvPr/>
        </p:nvGrpSpPr>
        <p:grpSpPr>
          <a:xfrm>
            <a:off x="500062" y="1253161"/>
            <a:ext cx="8615363" cy="4290385"/>
            <a:chOff x="500062" y="1253161"/>
            <a:chExt cx="8615363" cy="4290385"/>
          </a:xfrm>
        </p:grpSpPr>
        <p:pic>
          <p:nvPicPr>
            <p:cNvPr id="6" name="Image 5"/>
            <p:cNvPicPr>
              <a:picLocks noChangeAspect="1"/>
            </p:cNvPicPr>
            <p:nvPr/>
          </p:nvPicPr>
          <p:blipFill rotWithShape="1">
            <a:blip r:embed="rId2"/>
            <a:srcRect l="17695" t="47289" r="28047" b="5812"/>
            <a:stretch/>
          </p:blipFill>
          <p:spPr>
            <a:xfrm>
              <a:off x="500062" y="1675882"/>
              <a:ext cx="8615363" cy="3867664"/>
            </a:xfrm>
            <a:prstGeom prst="rect">
              <a:avLst/>
            </a:prstGeom>
          </p:spPr>
        </p:pic>
        <p:sp>
          <p:nvSpPr>
            <p:cNvPr id="13" name="Ellipse 12"/>
            <p:cNvSpPr/>
            <p:nvPr/>
          </p:nvSpPr>
          <p:spPr>
            <a:xfrm>
              <a:off x="7275759" y="1327928"/>
              <a:ext cx="1101143" cy="327970"/>
            </a:xfrm>
            <a:prstGeom prst="ellipse">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3054161" y="2217766"/>
              <a:ext cx="1206013" cy="263216"/>
            </a:xfrm>
            <a:prstGeom prst="ellipse">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orme libre 14"/>
            <p:cNvSpPr/>
            <p:nvPr/>
          </p:nvSpPr>
          <p:spPr>
            <a:xfrm>
              <a:off x="683586" y="1253161"/>
              <a:ext cx="8061936" cy="2389141"/>
            </a:xfrm>
            <a:custGeom>
              <a:avLst/>
              <a:gdLst>
                <a:gd name="connsiteX0" fmla="*/ 0 w 9072563"/>
                <a:gd name="connsiteY0" fmla="*/ 2269379 h 2269379"/>
                <a:gd name="connsiteX1" fmla="*/ 2628900 w 9072563"/>
                <a:gd name="connsiteY1" fmla="*/ 812054 h 2269379"/>
                <a:gd name="connsiteX2" fmla="*/ 4814888 w 9072563"/>
                <a:gd name="connsiteY2" fmla="*/ 1697879 h 2269379"/>
                <a:gd name="connsiteX3" fmla="*/ 6229350 w 9072563"/>
                <a:gd name="connsiteY3" fmla="*/ 1326404 h 2269379"/>
                <a:gd name="connsiteX4" fmla="*/ 7215188 w 9072563"/>
                <a:gd name="connsiteY4" fmla="*/ 11954 h 2269379"/>
                <a:gd name="connsiteX5" fmla="*/ 9072563 w 9072563"/>
                <a:gd name="connsiteY5" fmla="*/ 640604 h 2269379"/>
                <a:gd name="connsiteX0" fmla="*/ 0 w 9072563"/>
                <a:gd name="connsiteY0" fmla="*/ 2269379 h 2269379"/>
                <a:gd name="connsiteX1" fmla="*/ 3429000 w 9072563"/>
                <a:gd name="connsiteY1" fmla="*/ 697754 h 2269379"/>
                <a:gd name="connsiteX2" fmla="*/ 4814888 w 9072563"/>
                <a:gd name="connsiteY2" fmla="*/ 1697879 h 2269379"/>
                <a:gd name="connsiteX3" fmla="*/ 6229350 w 9072563"/>
                <a:gd name="connsiteY3" fmla="*/ 1326404 h 2269379"/>
                <a:gd name="connsiteX4" fmla="*/ 7215188 w 9072563"/>
                <a:gd name="connsiteY4" fmla="*/ 11954 h 2269379"/>
                <a:gd name="connsiteX5" fmla="*/ 9072563 w 9072563"/>
                <a:gd name="connsiteY5" fmla="*/ 640604 h 2269379"/>
                <a:gd name="connsiteX0" fmla="*/ 0 w 9072563"/>
                <a:gd name="connsiteY0" fmla="*/ 2265679 h 2265679"/>
                <a:gd name="connsiteX1" fmla="*/ 3429000 w 9072563"/>
                <a:gd name="connsiteY1" fmla="*/ 694054 h 2265679"/>
                <a:gd name="connsiteX2" fmla="*/ 4814888 w 9072563"/>
                <a:gd name="connsiteY2" fmla="*/ 1694179 h 2265679"/>
                <a:gd name="connsiteX3" fmla="*/ 6000750 w 9072563"/>
                <a:gd name="connsiteY3" fmla="*/ 1194116 h 2265679"/>
                <a:gd name="connsiteX4" fmla="*/ 7215188 w 9072563"/>
                <a:gd name="connsiteY4" fmla="*/ 8254 h 2265679"/>
                <a:gd name="connsiteX5" fmla="*/ 9072563 w 9072563"/>
                <a:gd name="connsiteY5" fmla="*/ 636904 h 2265679"/>
                <a:gd name="connsiteX0" fmla="*/ 0 w 9072563"/>
                <a:gd name="connsiteY0" fmla="*/ 2549223 h 2549223"/>
                <a:gd name="connsiteX1" fmla="*/ 3429000 w 9072563"/>
                <a:gd name="connsiteY1" fmla="*/ 977598 h 2549223"/>
                <a:gd name="connsiteX2" fmla="*/ 4814888 w 9072563"/>
                <a:gd name="connsiteY2" fmla="*/ 1977723 h 2549223"/>
                <a:gd name="connsiteX3" fmla="*/ 6000750 w 9072563"/>
                <a:gd name="connsiteY3" fmla="*/ 1477660 h 2549223"/>
                <a:gd name="connsiteX4" fmla="*/ 7558088 w 9072563"/>
                <a:gd name="connsiteY4" fmla="*/ 6048 h 2549223"/>
                <a:gd name="connsiteX5" fmla="*/ 9072563 w 9072563"/>
                <a:gd name="connsiteY5" fmla="*/ 920448 h 2549223"/>
                <a:gd name="connsiteX0" fmla="*/ 0 w 8972551"/>
                <a:gd name="connsiteY0" fmla="*/ 2569792 h 2569792"/>
                <a:gd name="connsiteX1" fmla="*/ 3429000 w 8972551"/>
                <a:gd name="connsiteY1" fmla="*/ 998167 h 2569792"/>
                <a:gd name="connsiteX2" fmla="*/ 4814888 w 8972551"/>
                <a:gd name="connsiteY2" fmla="*/ 1998292 h 2569792"/>
                <a:gd name="connsiteX3" fmla="*/ 6000750 w 8972551"/>
                <a:gd name="connsiteY3" fmla="*/ 1498229 h 2569792"/>
                <a:gd name="connsiteX4" fmla="*/ 7558088 w 8972551"/>
                <a:gd name="connsiteY4" fmla="*/ 26617 h 2569792"/>
                <a:gd name="connsiteX5" fmla="*/ 8972551 w 8972551"/>
                <a:gd name="connsiteY5" fmla="*/ 512392 h 2569792"/>
                <a:gd name="connsiteX0" fmla="*/ 0 w 8972551"/>
                <a:gd name="connsiteY0" fmla="*/ 2750311 h 2750311"/>
                <a:gd name="connsiteX1" fmla="*/ 3429000 w 8972551"/>
                <a:gd name="connsiteY1" fmla="*/ 1178686 h 2750311"/>
                <a:gd name="connsiteX2" fmla="*/ 4814888 w 8972551"/>
                <a:gd name="connsiteY2" fmla="*/ 2178811 h 2750311"/>
                <a:gd name="connsiteX3" fmla="*/ 6000750 w 8972551"/>
                <a:gd name="connsiteY3" fmla="*/ 1678748 h 2750311"/>
                <a:gd name="connsiteX4" fmla="*/ 7672388 w 8972551"/>
                <a:gd name="connsiteY4" fmla="*/ 21398 h 2750311"/>
                <a:gd name="connsiteX5" fmla="*/ 8972551 w 8972551"/>
                <a:gd name="connsiteY5" fmla="*/ 692911 h 2750311"/>
                <a:gd name="connsiteX0" fmla="*/ 0 w 8972551"/>
                <a:gd name="connsiteY0" fmla="*/ 2750311 h 2940749"/>
                <a:gd name="connsiteX1" fmla="*/ 3429000 w 8972551"/>
                <a:gd name="connsiteY1" fmla="*/ 1178686 h 2940749"/>
                <a:gd name="connsiteX2" fmla="*/ 4814888 w 8972551"/>
                <a:gd name="connsiteY2" fmla="*/ 2178811 h 2940749"/>
                <a:gd name="connsiteX3" fmla="*/ 6000750 w 8972551"/>
                <a:gd name="connsiteY3" fmla="*/ 1678748 h 2940749"/>
                <a:gd name="connsiteX4" fmla="*/ 7672388 w 8972551"/>
                <a:gd name="connsiteY4" fmla="*/ 21398 h 2940749"/>
                <a:gd name="connsiteX5" fmla="*/ 8972551 w 8972551"/>
                <a:gd name="connsiteY5" fmla="*/ 692911 h 2940749"/>
                <a:gd name="connsiteX0" fmla="*/ 0 w 8786814"/>
                <a:gd name="connsiteY0" fmla="*/ 2736024 h 2927244"/>
                <a:gd name="connsiteX1" fmla="*/ 3243263 w 8786814"/>
                <a:gd name="connsiteY1" fmla="*/ 1178686 h 2927244"/>
                <a:gd name="connsiteX2" fmla="*/ 4629151 w 8786814"/>
                <a:gd name="connsiteY2" fmla="*/ 2178811 h 2927244"/>
                <a:gd name="connsiteX3" fmla="*/ 5815013 w 8786814"/>
                <a:gd name="connsiteY3" fmla="*/ 1678748 h 2927244"/>
                <a:gd name="connsiteX4" fmla="*/ 7486651 w 8786814"/>
                <a:gd name="connsiteY4" fmla="*/ 21398 h 2927244"/>
                <a:gd name="connsiteX5" fmla="*/ 8786814 w 8786814"/>
                <a:gd name="connsiteY5" fmla="*/ 692911 h 2927244"/>
                <a:gd name="connsiteX0" fmla="*/ 0 w 8829676"/>
                <a:gd name="connsiteY0" fmla="*/ 2907474 h 3089707"/>
                <a:gd name="connsiteX1" fmla="*/ 3286125 w 8829676"/>
                <a:gd name="connsiteY1" fmla="*/ 1178686 h 3089707"/>
                <a:gd name="connsiteX2" fmla="*/ 4672013 w 8829676"/>
                <a:gd name="connsiteY2" fmla="*/ 2178811 h 3089707"/>
                <a:gd name="connsiteX3" fmla="*/ 5857875 w 8829676"/>
                <a:gd name="connsiteY3" fmla="*/ 1678748 h 3089707"/>
                <a:gd name="connsiteX4" fmla="*/ 7529513 w 8829676"/>
                <a:gd name="connsiteY4" fmla="*/ 21398 h 3089707"/>
                <a:gd name="connsiteX5" fmla="*/ 8829676 w 8829676"/>
                <a:gd name="connsiteY5" fmla="*/ 692911 h 3089707"/>
                <a:gd name="connsiteX0" fmla="*/ 0 w 8829676"/>
                <a:gd name="connsiteY0" fmla="*/ 2907474 h 2935096"/>
                <a:gd name="connsiteX1" fmla="*/ 3286125 w 8829676"/>
                <a:gd name="connsiteY1" fmla="*/ 1178686 h 2935096"/>
                <a:gd name="connsiteX2" fmla="*/ 4672013 w 8829676"/>
                <a:gd name="connsiteY2" fmla="*/ 2178811 h 2935096"/>
                <a:gd name="connsiteX3" fmla="*/ 5857875 w 8829676"/>
                <a:gd name="connsiteY3" fmla="*/ 1678748 h 2935096"/>
                <a:gd name="connsiteX4" fmla="*/ 7529513 w 8829676"/>
                <a:gd name="connsiteY4" fmla="*/ 21398 h 2935096"/>
                <a:gd name="connsiteX5" fmla="*/ 8829676 w 8829676"/>
                <a:gd name="connsiteY5" fmla="*/ 692911 h 2935096"/>
                <a:gd name="connsiteX0" fmla="*/ 0 w 8829676"/>
                <a:gd name="connsiteY0" fmla="*/ 2949410 h 2977032"/>
                <a:gd name="connsiteX1" fmla="*/ 3286125 w 8829676"/>
                <a:gd name="connsiteY1" fmla="*/ 1220622 h 2977032"/>
                <a:gd name="connsiteX2" fmla="*/ 4672013 w 8829676"/>
                <a:gd name="connsiteY2" fmla="*/ 2220747 h 2977032"/>
                <a:gd name="connsiteX3" fmla="*/ 5857875 w 8829676"/>
                <a:gd name="connsiteY3" fmla="*/ 1720684 h 2977032"/>
                <a:gd name="connsiteX4" fmla="*/ 7672388 w 8829676"/>
                <a:gd name="connsiteY4" fmla="*/ 20472 h 2977032"/>
                <a:gd name="connsiteX5" fmla="*/ 8829676 w 8829676"/>
                <a:gd name="connsiteY5" fmla="*/ 734847 h 2977032"/>
                <a:gd name="connsiteX0" fmla="*/ 0 w 8829676"/>
                <a:gd name="connsiteY0" fmla="*/ 2932712 h 2960334"/>
                <a:gd name="connsiteX1" fmla="*/ 3286125 w 8829676"/>
                <a:gd name="connsiteY1" fmla="*/ 1203924 h 2960334"/>
                <a:gd name="connsiteX2" fmla="*/ 4672013 w 8829676"/>
                <a:gd name="connsiteY2" fmla="*/ 2204049 h 2960334"/>
                <a:gd name="connsiteX3" fmla="*/ 5857875 w 8829676"/>
                <a:gd name="connsiteY3" fmla="*/ 1703986 h 2960334"/>
                <a:gd name="connsiteX4" fmla="*/ 7672388 w 8829676"/>
                <a:gd name="connsiteY4" fmla="*/ 3774 h 2960334"/>
                <a:gd name="connsiteX5" fmla="*/ 8829676 w 8829676"/>
                <a:gd name="connsiteY5" fmla="*/ 718149 h 2960334"/>
                <a:gd name="connsiteX0" fmla="*/ 0 w 8829676"/>
                <a:gd name="connsiteY0" fmla="*/ 2932712 h 2960521"/>
                <a:gd name="connsiteX1" fmla="*/ 3286125 w 8829676"/>
                <a:gd name="connsiteY1" fmla="*/ 1203924 h 2960521"/>
                <a:gd name="connsiteX2" fmla="*/ 4672013 w 8829676"/>
                <a:gd name="connsiteY2" fmla="*/ 2204049 h 2960521"/>
                <a:gd name="connsiteX3" fmla="*/ 5857875 w 8829676"/>
                <a:gd name="connsiteY3" fmla="*/ 1703986 h 2960521"/>
                <a:gd name="connsiteX4" fmla="*/ 7672388 w 8829676"/>
                <a:gd name="connsiteY4" fmla="*/ 3774 h 2960521"/>
                <a:gd name="connsiteX5" fmla="*/ 8829676 w 8829676"/>
                <a:gd name="connsiteY5" fmla="*/ 718149 h 2960521"/>
                <a:gd name="connsiteX0" fmla="*/ 0 w 8829676"/>
                <a:gd name="connsiteY0" fmla="*/ 2932712 h 2959092"/>
                <a:gd name="connsiteX1" fmla="*/ 3286125 w 8829676"/>
                <a:gd name="connsiteY1" fmla="*/ 1203924 h 2959092"/>
                <a:gd name="connsiteX2" fmla="*/ 4672013 w 8829676"/>
                <a:gd name="connsiteY2" fmla="*/ 2204049 h 2959092"/>
                <a:gd name="connsiteX3" fmla="*/ 5857875 w 8829676"/>
                <a:gd name="connsiteY3" fmla="*/ 1703986 h 2959092"/>
                <a:gd name="connsiteX4" fmla="*/ 7672388 w 8829676"/>
                <a:gd name="connsiteY4" fmla="*/ 3774 h 2959092"/>
                <a:gd name="connsiteX5" fmla="*/ 8829676 w 8829676"/>
                <a:gd name="connsiteY5" fmla="*/ 718149 h 2959092"/>
                <a:gd name="connsiteX0" fmla="*/ 0 w 8829676"/>
                <a:gd name="connsiteY0" fmla="*/ 2932712 h 2932712"/>
                <a:gd name="connsiteX1" fmla="*/ 2457449 w 8829676"/>
                <a:gd name="connsiteY1" fmla="*/ 1732563 h 2932712"/>
                <a:gd name="connsiteX2" fmla="*/ 3286125 w 8829676"/>
                <a:gd name="connsiteY2" fmla="*/ 1203924 h 2932712"/>
                <a:gd name="connsiteX3" fmla="*/ 4672013 w 8829676"/>
                <a:gd name="connsiteY3" fmla="*/ 2204049 h 2932712"/>
                <a:gd name="connsiteX4" fmla="*/ 5857875 w 8829676"/>
                <a:gd name="connsiteY4" fmla="*/ 1703986 h 2932712"/>
                <a:gd name="connsiteX5" fmla="*/ 7672388 w 8829676"/>
                <a:gd name="connsiteY5" fmla="*/ 3774 h 2932712"/>
                <a:gd name="connsiteX6" fmla="*/ 8829676 w 8829676"/>
                <a:gd name="connsiteY6" fmla="*/ 718149 h 2932712"/>
                <a:gd name="connsiteX0" fmla="*/ 0 w 8829676"/>
                <a:gd name="connsiteY0" fmla="*/ 2932712 h 2932712"/>
                <a:gd name="connsiteX1" fmla="*/ 2457449 w 8829676"/>
                <a:gd name="connsiteY1" fmla="*/ 1732563 h 2932712"/>
                <a:gd name="connsiteX2" fmla="*/ 3286125 w 8829676"/>
                <a:gd name="connsiteY2" fmla="*/ 1203924 h 2932712"/>
                <a:gd name="connsiteX3" fmla="*/ 4672013 w 8829676"/>
                <a:gd name="connsiteY3" fmla="*/ 2204049 h 2932712"/>
                <a:gd name="connsiteX4" fmla="*/ 5857875 w 8829676"/>
                <a:gd name="connsiteY4" fmla="*/ 1703986 h 2932712"/>
                <a:gd name="connsiteX5" fmla="*/ 7672388 w 8829676"/>
                <a:gd name="connsiteY5" fmla="*/ 3774 h 2932712"/>
                <a:gd name="connsiteX6" fmla="*/ 8829676 w 8829676"/>
                <a:gd name="connsiteY6" fmla="*/ 718149 h 2932712"/>
                <a:gd name="connsiteX0" fmla="*/ 0 w 8829676"/>
                <a:gd name="connsiteY0" fmla="*/ 2932712 h 2932712"/>
                <a:gd name="connsiteX1" fmla="*/ 2128836 w 8829676"/>
                <a:gd name="connsiteY1" fmla="*/ 1832575 h 2932712"/>
                <a:gd name="connsiteX2" fmla="*/ 3286125 w 8829676"/>
                <a:gd name="connsiteY2" fmla="*/ 1203924 h 2932712"/>
                <a:gd name="connsiteX3" fmla="*/ 4672013 w 8829676"/>
                <a:gd name="connsiteY3" fmla="*/ 2204049 h 2932712"/>
                <a:gd name="connsiteX4" fmla="*/ 5857875 w 8829676"/>
                <a:gd name="connsiteY4" fmla="*/ 1703986 h 2932712"/>
                <a:gd name="connsiteX5" fmla="*/ 7672388 w 8829676"/>
                <a:gd name="connsiteY5" fmla="*/ 3774 h 2932712"/>
                <a:gd name="connsiteX6" fmla="*/ 8829676 w 8829676"/>
                <a:gd name="connsiteY6" fmla="*/ 718149 h 2932712"/>
                <a:gd name="connsiteX0" fmla="*/ 0 w 8829676"/>
                <a:gd name="connsiteY0" fmla="*/ 2932712 h 2932712"/>
                <a:gd name="connsiteX1" fmla="*/ 2128836 w 8829676"/>
                <a:gd name="connsiteY1" fmla="*/ 1832575 h 2932712"/>
                <a:gd name="connsiteX2" fmla="*/ 3286125 w 8829676"/>
                <a:gd name="connsiteY2" fmla="*/ 1203924 h 2932712"/>
                <a:gd name="connsiteX3" fmla="*/ 4672013 w 8829676"/>
                <a:gd name="connsiteY3" fmla="*/ 2204049 h 2932712"/>
                <a:gd name="connsiteX4" fmla="*/ 5857875 w 8829676"/>
                <a:gd name="connsiteY4" fmla="*/ 1703986 h 2932712"/>
                <a:gd name="connsiteX5" fmla="*/ 7672388 w 8829676"/>
                <a:gd name="connsiteY5" fmla="*/ 3774 h 2932712"/>
                <a:gd name="connsiteX6" fmla="*/ 8829676 w 8829676"/>
                <a:gd name="connsiteY6" fmla="*/ 718149 h 2932712"/>
                <a:gd name="connsiteX0" fmla="*/ 0 w 8829676"/>
                <a:gd name="connsiteY0" fmla="*/ 2932712 h 2932712"/>
                <a:gd name="connsiteX1" fmla="*/ 2100261 w 8829676"/>
                <a:gd name="connsiteY1" fmla="*/ 2018312 h 2932712"/>
                <a:gd name="connsiteX2" fmla="*/ 3286125 w 8829676"/>
                <a:gd name="connsiteY2" fmla="*/ 1203924 h 2932712"/>
                <a:gd name="connsiteX3" fmla="*/ 4672013 w 8829676"/>
                <a:gd name="connsiteY3" fmla="*/ 2204049 h 2932712"/>
                <a:gd name="connsiteX4" fmla="*/ 5857875 w 8829676"/>
                <a:gd name="connsiteY4" fmla="*/ 1703986 h 2932712"/>
                <a:gd name="connsiteX5" fmla="*/ 7672388 w 8829676"/>
                <a:gd name="connsiteY5" fmla="*/ 3774 h 2932712"/>
                <a:gd name="connsiteX6" fmla="*/ 8829676 w 8829676"/>
                <a:gd name="connsiteY6" fmla="*/ 718149 h 2932712"/>
                <a:gd name="connsiteX0" fmla="*/ 0 w 8829676"/>
                <a:gd name="connsiteY0" fmla="*/ 2953635 h 2953635"/>
                <a:gd name="connsiteX1" fmla="*/ 2100261 w 8829676"/>
                <a:gd name="connsiteY1" fmla="*/ 2039235 h 2953635"/>
                <a:gd name="connsiteX2" fmla="*/ 3286125 w 8829676"/>
                <a:gd name="connsiteY2" fmla="*/ 1224847 h 2953635"/>
                <a:gd name="connsiteX3" fmla="*/ 4672013 w 8829676"/>
                <a:gd name="connsiteY3" fmla="*/ 2224972 h 2953635"/>
                <a:gd name="connsiteX4" fmla="*/ 5857875 w 8829676"/>
                <a:gd name="connsiteY4" fmla="*/ 1839209 h 2953635"/>
                <a:gd name="connsiteX5" fmla="*/ 7672388 w 8829676"/>
                <a:gd name="connsiteY5" fmla="*/ 24697 h 2953635"/>
                <a:gd name="connsiteX6" fmla="*/ 8829676 w 8829676"/>
                <a:gd name="connsiteY6" fmla="*/ 739072 h 2953635"/>
                <a:gd name="connsiteX0" fmla="*/ 0 w 8786813"/>
                <a:gd name="connsiteY0" fmla="*/ 2945273 h 2945273"/>
                <a:gd name="connsiteX1" fmla="*/ 2100261 w 8786813"/>
                <a:gd name="connsiteY1" fmla="*/ 2030873 h 2945273"/>
                <a:gd name="connsiteX2" fmla="*/ 3286125 w 8786813"/>
                <a:gd name="connsiteY2" fmla="*/ 1216485 h 2945273"/>
                <a:gd name="connsiteX3" fmla="*/ 4672013 w 8786813"/>
                <a:gd name="connsiteY3" fmla="*/ 2216610 h 2945273"/>
                <a:gd name="connsiteX4" fmla="*/ 5857875 w 8786813"/>
                <a:gd name="connsiteY4" fmla="*/ 1830847 h 2945273"/>
                <a:gd name="connsiteX5" fmla="*/ 7672388 w 8786813"/>
                <a:gd name="connsiteY5" fmla="*/ 16335 h 2945273"/>
                <a:gd name="connsiteX6" fmla="*/ 8786813 w 8786813"/>
                <a:gd name="connsiteY6" fmla="*/ 887873 h 2945273"/>
                <a:gd name="connsiteX0" fmla="*/ 0 w 8786813"/>
                <a:gd name="connsiteY0" fmla="*/ 2818772 h 2818772"/>
                <a:gd name="connsiteX1" fmla="*/ 2100261 w 8786813"/>
                <a:gd name="connsiteY1" fmla="*/ 1904372 h 2818772"/>
                <a:gd name="connsiteX2" fmla="*/ 3286125 w 8786813"/>
                <a:gd name="connsiteY2" fmla="*/ 1089984 h 2818772"/>
                <a:gd name="connsiteX3" fmla="*/ 4672013 w 8786813"/>
                <a:gd name="connsiteY3" fmla="*/ 2090109 h 2818772"/>
                <a:gd name="connsiteX4" fmla="*/ 5857875 w 8786813"/>
                <a:gd name="connsiteY4" fmla="*/ 1704346 h 2818772"/>
                <a:gd name="connsiteX5" fmla="*/ 7572375 w 8786813"/>
                <a:gd name="connsiteY5" fmla="*/ 18422 h 2818772"/>
                <a:gd name="connsiteX6" fmla="*/ 8786813 w 8786813"/>
                <a:gd name="connsiteY6" fmla="*/ 761372 h 281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86813" h="2818772">
                  <a:moveTo>
                    <a:pt x="0" y="2818772"/>
                  </a:moveTo>
                  <a:cubicBezTo>
                    <a:pt x="409575" y="2618747"/>
                    <a:pt x="723899" y="3264065"/>
                    <a:pt x="2100261" y="1904372"/>
                  </a:cubicBezTo>
                  <a:cubicBezTo>
                    <a:pt x="2576511" y="1401929"/>
                    <a:pt x="2857500" y="1059028"/>
                    <a:pt x="3286125" y="1089984"/>
                  </a:cubicBezTo>
                  <a:cubicBezTo>
                    <a:pt x="3714750" y="1120940"/>
                    <a:pt x="4243388" y="1987715"/>
                    <a:pt x="4672013" y="2090109"/>
                  </a:cubicBezTo>
                  <a:cubicBezTo>
                    <a:pt x="5100638" y="2192503"/>
                    <a:pt x="5374481" y="2049627"/>
                    <a:pt x="5857875" y="1704346"/>
                  </a:cubicBezTo>
                  <a:cubicBezTo>
                    <a:pt x="6341269" y="1359065"/>
                    <a:pt x="7084219" y="175584"/>
                    <a:pt x="7572375" y="18422"/>
                  </a:cubicBezTo>
                  <a:cubicBezTo>
                    <a:pt x="8060531" y="-138740"/>
                    <a:pt x="8786813" y="761372"/>
                    <a:pt x="8786813" y="761372"/>
                  </a:cubicBezTo>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7" name="ZoneTexte 16"/>
          <p:cNvSpPr txBox="1"/>
          <p:nvPr/>
        </p:nvSpPr>
        <p:spPr>
          <a:xfrm>
            <a:off x="500062" y="5662249"/>
            <a:ext cx="10917864" cy="1200329"/>
          </a:xfrm>
          <a:prstGeom prst="rect">
            <a:avLst/>
          </a:prstGeom>
          <a:noFill/>
        </p:spPr>
        <p:txBody>
          <a:bodyPr wrap="square" rtlCol="0">
            <a:spAutoFit/>
          </a:bodyPr>
          <a:lstStyle/>
          <a:p>
            <a:pPr marL="285750" indent="-285750">
              <a:buFont typeface="Arial" panose="020B0604020202020204" pitchFamily="34" charset="0"/>
              <a:buChar char="•"/>
            </a:pPr>
            <a:r>
              <a:rPr lang="fr-FR" dirty="0">
                <a:solidFill>
                  <a:schemeClr val="bg1"/>
                </a:solidFill>
              </a:rPr>
              <a:t>L’onde peut dépasser d’1/3 la hauteur de l’obstacle</a:t>
            </a:r>
          </a:p>
          <a:p>
            <a:pPr marL="285750" indent="-285750">
              <a:buFont typeface="Arial" panose="020B0604020202020204" pitchFamily="34" charset="0"/>
              <a:buChar char="•"/>
            </a:pPr>
            <a:r>
              <a:rPr lang="fr-FR" dirty="0">
                <a:solidFill>
                  <a:schemeClr val="bg1"/>
                </a:solidFill>
              </a:rPr>
              <a:t>Les nuages lenticulaires sont piégés dans un pli d’onde. Ils sont très actifs mais semblent rester statiques. Ils se remplissent très vite d’un coté et se dissipent de l’autre aussi vite.</a:t>
            </a:r>
          </a:p>
          <a:p>
            <a:pPr marL="285750" indent="-285750">
              <a:buFont typeface="Arial" panose="020B0604020202020204" pitchFamily="34" charset="0"/>
              <a:buChar char="•"/>
            </a:pPr>
            <a:r>
              <a:rPr lang="fr-FR" dirty="0">
                <a:solidFill>
                  <a:schemeClr val="bg1"/>
                </a:solidFill>
              </a:rPr>
              <a:t>L’onde turbulente peut atteindre en distance 20 fois la hauteur de l’obstacle</a:t>
            </a:r>
          </a:p>
        </p:txBody>
      </p:sp>
      <p:cxnSp>
        <p:nvCxnSpPr>
          <p:cNvPr id="19" name="Connecteur droit avec flèche 18"/>
          <p:cNvCxnSpPr/>
          <p:nvPr/>
        </p:nvCxnSpPr>
        <p:spPr>
          <a:xfrm flipH="1" flipV="1">
            <a:off x="9301163" y="3609714"/>
            <a:ext cx="28575" cy="1933832"/>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a:off x="7224895" y="4914900"/>
            <a:ext cx="4376555" cy="0"/>
          </a:xfrm>
          <a:prstGeom prst="straightConnector1">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rot="16200000">
            <a:off x="8610971" y="3701816"/>
            <a:ext cx="1745288" cy="369332"/>
          </a:xfrm>
          <a:prstGeom prst="rect">
            <a:avLst/>
          </a:prstGeom>
          <a:noFill/>
        </p:spPr>
        <p:txBody>
          <a:bodyPr wrap="square" rtlCol="0">
            <a:spAutoFit/>
          </a:bodyPr>
          <a:lstStyle/>
          <a:p>
            <a:r>
              <a:rPr lang="fr-FR" dirty="0">
                <a:solidFill>
                  <a:schemeClr val="accent6">
                    <a:lumMod val="50000"/>
                  </a:schemeClr>
                </a:solidFill>
              </a:rPr>
              <a:t>hauteur</a:t>
            </a:r>
          </a:p>
        </p:txBody>
      </p:sp>
      <p:sp>
        <p:nvSpPr>
          <p:cNvPr id="23" name="ZoneTexte 22"/>
          <p:cNvSpPr txBox="1"/>
          <p:nvPr/>
        </p:nvSpPr>
        <p:spPr>
          <a:xfrm>
            <a:off x="9889737" y="4467681"/>
            <a:ext cx="1828800" cy="369332"/>
          </a:xfrm>
          <a:prstGeom prst="rect">
            <a:avLst/>
          </a:prstGeom>
          <a:noFill/>
          <a:ln>
            <a:noFill/>
          </a:ln>
        </p:spPr>
        <p:txBody>
          <a:bodyPr wrap="square" rtlCol="0">
            <a:spAutoFit/>
          </a:bodyPr>
          <a:lstStyle/>
          <a:p>
            <a:r>
              <a:rPr lang="fr-FR" b="1" dirty="0">
                <a:solidFill>
                  <a:schemeClr val="accent3">
                    <a:lumMod val="75000"/>
                  </a:schemeClr>
                </a:solidFill>
              </a:rPr>
              <a:t>20 x hauteur</a:t>
            </a:r>
          </a:p>
        </p:txBody>
      </p:sp>
    </p:spTree>
    <p:extLst>
      <p:ext uri="{BB962C8B-B14F-4D97-AF65-F5344CB8AC3E}">
        <p14:creationId xmlns:p14="http://schemas.microsoft.com/office/powerpoint/2010/main" val="831398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ZoneTexte 2"/>
          <p:cNvSpPr txBox="1"/>
          <p:nvPr/>
        </p:nvSpPr>
        <p:spPr>
          <a:xfrm>
            <a:off x="1071563" y="600058"/>
            <a:ext cx="10529887" cy="707886"/>
          </a:xfrm>
          <a:prstGeom prst="rect">
            <a:avLst/>
          </a:prstGeom>
          <a:noFill/>
        </p:spPr>
        <p:txBody>
          <a:bodyPr wrap="square" rtlCol="0">
            <a:spAutoFit/>
          </a:bodyPr>
          <a:lstStyle/>
          <a:p>
            <a:r>
              <a:rPr lang="fr-FR" sz="4000" b="1" dirty="0">
                <a:solidFill>
                  <a:srgbClr val="0070C0"/>
                </a:solidFill>
                <a:latin typeface="HelveticaNeueLT Com 55 Roman" panose="020B0604020202020204" pitchFamily="34" charset="0"/>
              </a:rPr>
              <a:t>Les Nuages en montagne :</a:t>
            </a:r>
          </a:p>
        </p:txBody>
      </p:sp>
      <p:grpSp>
        <p:nvGrpSpPr>
          <p:cNvPr id="2" name="Groupe 1">
            <a:extLst>
              <a:ext uri="{FF2B5EF4-FFF2-40B4-BE49-F238E27FC236}">
                <a16:creationId xmlns:a16="http://schemas.microsoft.com/office/drawing/2014/main" id="{8F1173B1-51E4-5EC1-B860-5DC5F606BDB4}"/>
              </a:ext>
            </a:extLst>
          </p:cNvPr>
          <p:cNvGrpSpPr/>
          <p:nvPr/>
        </p:nvGrpSpPr>
        <p:grpSpPr>
          <a:xfrm>
            <a:off x="500062" y="1253161"/>
            <a:ext cx="8615363" cy="4290385"/>
            <a:chOff x="500062" y="1253161"/>
            <a:chExt cx="8615363" cy="4290385"/>
          </a:xfrm>
        </p:grpSpPr>
        <p:pic>
          <p:nvPicPr>
            <p:cNvPr id="6" name="Image 5"/>
            <p:cNvPicPr>
              <a:picLocks noChangeAspect="1"/>
            </p:cNvPicPr>
            <p:nvPr/>
          </p:nvPicPr>
          <p:blipFill rotWithShape="1">
            <a:blip r:embed="rId2"/>
            <a:srcRect l="17695" t="47289" r="28047" b="5812"/>
            <a:stretch/>
          </p:blipFill>
          <p:spPr>
            <a:xfrm>
              <a:off x="500062" y="1675882"/>
              <a:ext cx="8615363" cy="3867664"/>
            </a:xfrm>
            <a:prstGeom prst="rect">
              <a:avLst/>
            </a:prstGeom>
          </p:spPr>
        </p:pic>
        <p:sp>
          <p:nvSpPr>
            <p:cNvPr id="13" name="Ellipse 12"/>
            <p:cNvSpPr/>
            <p:nvPr/>
          </p:nvSpPr>
          <p:spPr>
            <a:xfrm>
              <a:off x="7275759" y="1327928"/>
              <a:ext cx="1101143" cy="327970"/>
            </a:xfrm>
            <a:prstGeom prst="ellipse">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3054161" y="2217766"/>
              <a:ext cx="1206013" cy="263216"/>
            </a:xfrm>
            <a:prstGeom prst="ellipse">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orme libre 14"/>
            <p:cNvSpPr/>
            <p:nvPr/>
          </p:nvSpPr>
          <p:spPr>
            <a:xfrm>
              <a:off x="683586" y="1253161"/>
              <a:ext cx="8061936" cy="2389141"/>
            </a:xfrm>
            <a:custGeom>
              <a:avLst/>
              <a:gdLst>
                <a:gd name="connsiteX0" fmla="*/ 0 w 9072563"/>
                <a:gd name="connsiteY0" fmla="*/ 2269379 h 2269379"/>
                <a:gd name="connsiteX1" fmla="*/ 2628900 w 9072563"/>
                <a:gd name="connsiteY1" fmla="*/ 812054 h 2269379"/>
                <a:gd name="connsiteX2" fmla="*/ 4814888 w 9072563"/>
                <a:gd name="connsiteY2" fmla="*/ 1697879 h 2269379"/>
                <a:gd name="connsiteX3" fmla="*/ 6229350 w 9072563"/>
                <a:gd name="connsiteY3" fmla="*/ 1326404 h 2269379"/>
                <a:gd name="connsiteX4" fmla="*/ 7215188 w 9072563"/>
                <a:gd name="connsiteY4" fmla="*/ 11954 h 2269379"/>
                <a:gd name="connsiteX5" fmla="*/ 9072563 w 9072563"/>
                <a:gd name="connsiteY5" fmla="*/ 640604 h 2269379"/>
                <a:gd name="connsiteX0" fmla="*/ 0 w 9072563"/>
                <a:gd name="connsiteY0" fmla="*/ 2269379 h 2269379"/>
                <a:gd name="connsiteX1" fmla="*/ 3429000 w 9072563"/>
                <a:gd name="connsiteY1" fmla="*/ 697754 h 2269379"/>
                <a:gd name="connsiteX2" fmla="*/ 4814888 w 9072563"/>
                <a:gd name="connsiteY2" fmla="*/ 1697879 h 2269379"/>
                <a:gd name="connsiteX3" fmla="*/ 6229350 w 9072563"/>
                <a:gd name="connsiteY3" fmla="*/ 1326404 h 2269379"/>
                <a:gd name="connsiteX4" fmla="*/ 7215188 w 9072563"/>
                <a:gd name="connsiteY4" fmla="*/ 11954 h 2269379"/>
                <a:gd name="connsiteX5" fmla="*/ 9072563 w 9072563"/>
                <a:gd name="connsiteY5" fmla="*/ 640604 h 2269379"/>
                <a:gd name="connsiteX0" fmla="*/ 0 w 9072563"/>
                <a:gd name="connsiteY0" fmla="*/ 2265679 h 2265679"/>
                <a:gd name="connsiteX1" fmla="*/ 3429000 w 9072563"/>
                <a:gd name="connsiteY1" fmla="*/ 694054 h 2265679"/>
                <a:gd name="connsiteX2" fmla="*/ 4814888 w 9072563"/>
                <a:gd name="connsiteY2" fmla="*/ 1694179 h 2265679"/>
                <a:gd name="connsiteX3" fmla="*/ 6000750 w 9072563"/>
                <a:gd name="connsiteY3" fmla="*/ 1194116 h 2265679"/>
                <a:gd name="connsiteX4" fmla="*/ 7215188 w 9072563"/>
                <a:gd name="connsiteY4" fmla="*/ 8254 h 2265679"/>
                <a:gd name="connsiteX5" fmla="*/ 9072563 w 9072563"/>
                <a:gd name="connsiteY5" fmla="*/ 636904 h 2265679"/>
                <a:gd name="connsiteX0" fmla="*/ 0 w 9072563"/>
                <a:gd name="connsiteY0" fmla="*/ 2549223 h 2549223"/>
                <a:gd name="connsiteX1" fmla="*/ 3429000 w 9072563"/>
                <a:gd name="connsiteY1" fmla="*/ 977598 h 2549223"/>
                <a:gd name="connsiteX2" fmla="*/ 4814888 w 9072563"/>
                <a:gd name="connsiteY2" fmla="*/ 1977723 h 2549223"/>
                <a:gd name="connsiteX3" fmla="*/ 6000750 w 9072563"/>
                <a:gd name="connsiteY3" fmla="*/ 1477660 h 2549223"/>
                <a:gd name="connsiteX4" fmla="*/ 7558088 w 9072563"/>
                <a:gd name="connsiteY4" fmla="*/ 6048 h 2549223"/>
                <a:gd name="connsiteX5" fmla="*/ 9072563 w 9072563"/>
                <a:gd name="connsiteY5" fmla="*/ 920448 h 2549223"/>
                <a:gd name="connsiteX0" fmla="*/ 0 w 8972551"/>
                <a:gd name="connsiteY0" fmla="*/ 2569792 h 2569792"/>
                <a:gd name="connsiteX1" fmla="*/ 3429000 w 8972551"/>
                <a:gd name="connsiteY1" fmla="*/ 998167 h 2569792"/>
                <a:gd name="connsiteX2" fmla="*/ 4814888 w 8972551"/>
                <a:gd name="connsiteY2" fmla="*/ 1998292 h 2569792"/>
                <a:gd name="connsiteX3" fmla="*/ 6000750 w 8972551"/>
                <a:gd name="connsiteY3" fmla="*/ 1498229 h 2569792"/>
                <a:gd name="connsiteX4" fmla="*/ 7558088 w 8972551"/>
                <a:gd name="connsiteY4" fmla="*/ 26617 h 2569792"/>
                <a:gd name="connsiteX5" fmla="*/ 8972551 w 8972551"/>
                <a:gd name="connsiteY5" fmla="*/ 512392 h 2569792"/>
                <a:gd name="connsiteX0" fmla="*/ 0 w 8972551"/>
                <a:gd name="connsiteY0" fmla="*/ 2750311 h 2750311"/>
                <a:gd name="connsiteX1" fmla="*/ 3429000 w 8972551"/>
                <a:gd name="connsiteY1" fmla="*/ 1178686 h 2750311"/>
                <a:gd name="connsiteX2" fmla="*/ 4814888 w 8972551"/>
                <a:gd name="connsiteY2" fmla="*/ 2178811 h 2750311"/>
                <a:gd name="connsiteX3" fmla="*/ 6000750 w 8972551"/>
                <a:gd name="connsiteY3" fmla="*/ 1678748 h 2750311"/>
                <a:gd name="connsiteX4" fmla="*/ 7672388 w 8972551"/>
                <a:gd name="connsiteY4" fmla="*/ 21398 h 2750311"/>
                <a:gd name="connsiteX5" fmla="*/ 8972551 w 8972551"/>
                <a:gd name="connsiteY5" fmla="*/ 692911 h 2750311"/>
                <a:gd name="connsiteX0" fmla="*/ 0 w 8972551"/>
                <a:gd name="connsiteY0" fmla="*/ 2750311 h 2940749"/>
                <a:gd name="connsiteX1" fmla="*/ 3429000 w 8972551"/>
                <a:gd name="connsiteY1" fmla="*/ 1178686 h 2940749"/>
                <a:gd name="connsiteX2" fmla="*/ 4814888 w 8972551"/>
                <a:gd name="connsiteY2" fmla="*/ 2178811 h 2940749"/>
                <a:gd name="connsiteX3" fmla="*/ 6000750 w 8972551"/>
                <a:gd name="connsiteY3" fmla="*/ 1678748 h 2940749"/>
                <a:gd name="connsiteX4" fmla="*/ 7672388 w 8972551"/>
                <a:gd name="connsiteY4" fmla="*/ 21398 h 2940749"/>
                <a:gd name="connsiteX5" fmla="*/ 8972551 w 8972551"/>
                <a:gd name="connsiteY5" fmla="*/ 692911 h 2940749"/>
                <a:gd name="connsiteX0" fmla="*/ 0 w 8786814"/>
                <a:gd name="connsiteY0" fmla="*/ 2736024 h 2927244"/>
                <a:gd name="connsiteX1" fmla="*/ 3243263 w 8786814"/>
                <a:gd name="connsiteY1" fmla="*/ 1178686 h 2927244"/>
                <a:gd name="connsiteX2" fmla="*/ 4629151 w 8786814"/>
                <a:gd name="connsiteY2" fmla="*/ 2178811 h 2927244"/>
                <a:gd name="connsiteX3" fmla="*/ 5815013 w 8786814"/>
                <a:gd name="connsiteY3" fmla="*/ 1678748 h 2927244"/>
                <a:gd name="connsiteX4" fmla="*/ 7486651 w 8786814"/>
                <a:gd name="connsiteY4" fmla="*/ 21398 h 2927244"/>
                <a:gd name="connsiteX5" fmla="*/ 8786814 w 8786814"/>
                <a:gd name="connsiteY5" fmla="*/ 692911 h 2927244"/>
                <a:gd name="connsiteX0" fmla="*/ 0 w 8829676"/>
                <a:gd name="connsiteY0" fmla="*/ 2907474 h 3089707"/>
                <a:gd name="connsiteX1" fmla="*/ 3286125 w 8829676"/>
                <a:gd name="connsiteY1" fmla="*/ 1178686 h 3089707"/>
                <a:gd name="connsiteX2" fmla="*/ 4672013 w 8829676"/>
                <a:gd name="connsiteY2" fmla="*/ 2178811 h 3089707"/>
                <a:gd name="connsiteX3" fmla="*/ 5857875 w 8829676"/>
                <a:gd name="connsiteY3" fmla="*/ 1678748 h 3089707"/>
                <a:gd name="connsiteX4" fmla="*/ 7529513 w 8829676"/>
                <a:gd name="connsiteY4" fmla="*/ 21398 h 3089707"/>
                <a:gd name="connsiteX5" fmla="*/ 8829676 w 8829676"/>
                <a:gd name="connsiteY5" fmla="*/ 692911 h 3089707"/>
                <a:gd name="connsiteX0" fmla="*/ 0 w 8829676"/>
                <a:gd name="connsiteY0" fmla="*/ 2907474 h 2935096"/>
                <a:gd name="connsiteX1" fmla="*/ 3286125 w 8829676"/>
                <a:gd name="connsiteY1" fmla="*/ 1178686 h 2935096"/>
                <a:gd name="connsiteX2" fmla="*/ 4672013 w 8829676"/>
                <a:gd name="connsiteY2" fmla="*/ 2178811 h 2935096"/>
                <a:gd name="connsiteX3" fmla="*/ 5857875 w 8829676"/>
                <a:gd name="connsiteY3" fmla="*/ 1678748 h 2935096"/>
                <a:gd name="connsiteX4" fmla="*/ 7529513 w 8829676"/>
                <a:gd name="connsiteY4" fmla="*/ 21398 h 2935096"/>
                <a:gd name="connsiteX5" fmla="*/ 8829676 w 8829676"/>
                <a:gd name="connsiteY5" fmla="*/ 692911 h 2935096"/>
                <a:gd name="connsiteX0" fmla="*/ 0 w 8829676"/>
                <a:gd name="connsiteY0" fmla="*/ 2949410 h 2977032"/>
                <a:gd name="connsiteX1" fmla="*/ 3286125 w 8829676"/>
                <a:gd name="connsiteY1" fmla="*/ 1220622 h 2977032"/>
                <a:gd name="connsiteX2" fmla="*/ 4672013 w 8829676"/>
                <a:gd name="connsiteY2" fmla="*/ 2220747 h 2977032"/>
                <a:gd name="connsiteX3" fmla="*/ 5857875 w 8829676"/>
                <a:gd name="connsiteY3" fmla="*/ 1720684 h 2977032"/>
                <a:gd name="connsiteX4" fmla="*/ 7672388 w 8829676"/>
                <a:gd name="connsiteY4" fmla="*/ 20472 h 2977032"/>
                <a:gd name="connsiteX5" fmla="*/ 8829676 w 8829676"/>
                <a:gd name="connsiteY5" fmla="*/ 734847 h 2977032"/>
                <a:gd name="connsiteX0" fmla="*/ 0 w 8829676"/>
                <a:gd name="connsiteY0" fmla="*/ 2932712 h 2960334"/>
                <a:gd name="connsiteX1" fmla="*/ 3286125 w 8829676"/>
                <a:gd name="connsiteY1" fmla="*/ 1203924 h 2960334"/>
                <a:gd name="connsiteX2" fmla="*/ 4672013 w 8829676"/>
                <a:gd name="connsiteY2" fmla="*/ 2204049 h 2960334"/>
                <a:gd name="connsiteX3" fmla="*/ 5857875 w 8829676"/>
                <a:gd name="connsiteY3" fmla="*/ 1703986 h 2960334"/>
                <a:gd name="connsiteX4" fmla="*/ 7672388 w 8829676"/>
                <a:gd name="connsiteY4" fmla="*/ 3774 h 2960334"/>
                <a:gd name="connsiteX5" fmla="*/ 8829676 w 8829676"/>
                <a:gd name="connsiteY5" fmla="*/ 718149 h 2960334"/>
                <a:gd name="connsiteX0" fmla="*/ 0 w 8829676"/>
                <a:gd name="connsiteY0" fmla="*/ 2932712 h 2960521"/>
                <a:gd name="connsiteX1" fmla="*/ 3286125 w 8829676"/>
                <a:gd name="connsiteY1" fmla="*/ 1203924 h 2960521"/>
                <a:gd name="connsiteX2" fmla="*/ 4672013 w 8829676"/>
                <a:gd name="connsiteY2" fmla="*/ 2204049 h 2960521"/>
                <a:gd name="connsiteX3" fmla="*/ 5857875 w 8829676"/>
                <a:gd name="connsiteY3" fmla="*/ 1703986 h 2960521"/>
                <a:gd name="connsiteX4" fmla="*/ 7672388 w 8829676"/>
                <a:gd name="connsiteY4" fmla="*/ 3774 h 2960521"/>
                <a:gd name="connsiteX5" fmla="*/ 8829676 w 8829676"/>
                <a:gd name="connsiteY5" fmla="*/ 718149 h 2960521"/>
                <a:gd name="connsiteX0" fmla="*/ 0 w 8829676"/>
                <a:gd name="connsiteY0" fmla="*/ 2932712 h 2959092"/>
                <a:gd name="connsiteX1" fmla="*/ 3286125 w 8829676"/>
                <a:gd name="connsiteY1" fmla="*/ 1203924 h 2959092"/>
                <a:gd name="connsiteX2" fmla="*/ 4672013 w 8829676"/>
                <a:gd name="connsiteY2" fmla="*/ 2204049 h 2959092"/>
                <a:gd name="connsiteX3" fmla="*/ 5857875 w 8829676"/>
                <a:gd name="connsiteY3" fmla="*/ 1703986 h 2959092"/>
                <a:gd name="connsiteX4" fmla="*/ 7672388 w 8829676"/>
                <a:gd name="connsiteY4" fmla="*/ 3774 h 2959092"/>
                <a:gd name="connsiteX5" fmla="*/ 8829676 w 8829676"/>
                <a:gd name="connsiteY5" fmla="*/ 718149 h 2959092"/>
                <a:gd name="connsiteX0" fmla="*/ 0 w 8829676"/>
                <a:gd name="connsiteY0" fmla="*/ 2932712 h 2932712"/>
                <a:gd name="connsiteX1" fmla="*/ 2457449 w 8829676"/>
                <a:gd name="connsiteY1" fmla="*/ 1732563 h 2932712"/>
                <a:gd name="connsiteX2" fmla="*/ 3286125 w 8829676"/>
                <a:gd name="connsiteY2" fmla="*/ 1203924 h 2932712"/>
                <a:gd name="connsiteX3" fmla="*/ 4672013 w 8829676"/>
                <a:gd name="connsiteY3" fmla="*/ 2204049 h 2932712"/>
                <a:gd name="connsiteX4" fmla="*/ 5857875 w 8829676"/>
                <a:gd name="connsiteY4" fmla="*/ 1703986 h 2932712"/>
                <a:gd name="connsiteX5" fmla="*/ 7672388 w 8829676"/>
                <a:gd name="connsiteY5" fmla="*/ 3774 h 2932712"/>
                <a:gd name="connsiteX6" fmla="*/ 8829676 w 8829676"/>
                <a:gd name="connsiteY6" fmla="*/ 718149 h 2932712"/>
                <a:gd name="connsiteX0" fmla="*/ 0 w 8829676"/>
                <a:gd name="connsiteY0" fmla="*/ 2932712 h 2932712"/>
                <a:gd name="connsiteX1" fmla="*/ 2457449 w 8829676"/>
                <a:gd name="connsiteY1" fmla="*/ 1732563 h 2932712"/>
                <a:gd name="connsiteX2" fmla="*/ 3286125 w 8829676"/>
                <a:gd name="connsiteY2" fmla="*/ 1203924 h 2932712"/>
                <a:gd name="connsiteX3" fmla="*/ 4672013 w 8829676"/>
                <a:gd name="connsiteY3" fmla="*/ 2204049 h 2932712"/>
                <a:gd name="connsiteX4" fmla="*/ 5857875 w 8829676"/>
                <a:gd name="connsiteY4" fmla="*/ 1703986 h 2932712"/>
                <a:gd name="connsiteX5" fmla="*/ 7672388 w 8829676"/>
                <a:gd name="connsiteY5" fmla="*/ 3774 h 2932712"/>
                <a:gd name="connsiteX6" fmla="*/ 8829676 w 8829676"/>
                <a:gd name="connsiteY6" fmla="*/ 718149 h 2932712"/>
                <a:gd name="connsiteX0" fmla="*/ 0 w 8829676"/>
                <a:gd name="connsiteY0" fmla="*/ 2932712 h 2932712"/>
                <a:gd name="connsiteX1" fmla="*/ 2128836 w 8829676"/>
                <a:gd name="connsiteY1" fmla="*/ 1832575 h 2932712"/>
                <a:gd name="connsiteX2" fmla="*/ 3286125 w 8829676"/>
                <a:gd name="connsiteY2" fmla="*/ 1203924 h 2932712"/>
                <a:gd name="connsiteX3" fmla="*/ 4672013 w 8829676"/>
                <a:gd name="connsiteY3" fmla="*/ 2204049 h 2932712"/>
                <a:gd name="connsiteX4" fmla="*/ 5857875 w 8829676"/>
                <a:gd name="connsiteY4" fmla="*/ 1703986 h 2932712"/>
                <a:gd name="connsiteX5" fmla="*/ 7672388 w 8829676"/>
                <a:gd name="connsiteY5" fmla="*/ 3774 h 2932712"/>
                <a:gd name="connsiteX6" fmla="*/ 8829676 w 8829676"/>
                <a:gd name="connsiteY6" fmla="*/ 718149 h 2932712"/>
                <a:gd name="connsiteX0" fmla="*/ 0 w 8829676"/>
                <a:gd name="connsiteY0" fmla="*/ 2932712 h 2932712"/>
                <a:gd name="connsiteX1" fmla="*/ 2128836 w 8829676"/>
                <a:gd name="connsiteY1" fmla="*/ 1832575 h 2932712"/>
                <a:gd name="connsiteX2" fmla="*/ 3286125 w 8829676"/>
                <a:gd name="connsiteY2" fmla="*/ 1203924 h 2932712"/>
                <a:gd name="connsiteX3" fmla="*/ 4672013 w 8829676"/>
                <a:gd name="connsiteY3" fmla="*/ 2204049 h 2932712"/>
                <a:gd name="connsiteX4" fmla="*/ 5857875 w 8829676"/>
                <a:gd name="connsiteY4" fmla="*/ 1703986 h 2932712"/>
                <a:gd name="connsiteX5" fmla="*/ 7672388 w 8829676"/>
                <a:gd name="connsiteY5" fmla="*/ 3774 h 2932712"/>
                <a:gd name="connsiteX6" fmla="*/ 8829676 w 8829676"/>
                <a:gd name="connsiteY6" fmla="*/ 718149 h 2932712"/>
                <a:gd name="connsiteX0" fmla="*/ 0 w 8829676"/>
                <a:gd name="connsiteY0" fmla="*/ 2932712 h 2932712"/>
                <a:gd name="connsiteX1" fmla="*/ 2100261 w 8829676"/>
                <a:gd name="connsiteY1" fmla="*/ 2018312 h 2932712"/>
                <a:gd name="connsiteX2" fmla="*/ 3286125 w 8829676"/>
                <a:gd name="connsiteY2" fmla="*/ 1203924 h 2932712"/>
                <a:gd name="connsiteX3" fmla="*/ 4672013 w 8829676"/>
                <a:gd name="connsiteY3" fmla="*/ 2204049 h 2932712"/>
                <a:gd name="connsiteX4" fmla="*/ 5857875 w 8829676"/>
                <a:gd name="connsiteY4" fmla="*/ 1703986 h 2932712"/>
                <a:gd name="connsiteX5" fmla="*/ 7672388 w 8829676"/>
                <a:gd name="connsiteY5" fmla="*/ 3774 h 2932712"/>
                <a:gd name="connsiteX6" fmla="*/ 8829676 w 8829676"/>
                <a:gd name="connsiteY6" fmla="*/ 718149 h 2932712"/>
                <a:gd name="connsiteX0" fmla="*/ 0 w 8829676"/>
                <a:gd name="connsiteY0" fmla="*/ 2953635 h 2953635"/>
                <a:gd name="connsiteX1" fmla="*/ 2100261 w 8829676"/>
                <a:gd name="connsiteY1" fmla="*/ 2039235 h 2953635"/>
                <a:gd name="connsiteX2" fmla="*/ 3286125 w 8829676"/>
                <a:gd name="connsiteY2" fmla="*/ 1224847 h 2953635"/>
                <a:gd name="connsiteX3" fmla="*/ 4672013 w 8829676"/>
                <a:gd name="connsiteY3" fmla="*/ 2224972 h 2953635"/>
                <a:gd name="connsiteX4" fmla="*/ 5857875 w 8829676"/>
                <a:gd name="connsiteY4" fmla="*/ 1839209 h 2953635"/>
                <a:gd name="connsiteX5" fmla="*/ 7672388 w 8829676"/>
                <a:gd name="connsiteY5" fmla="*/ 24697 h 2953635"/>
                <a:gd name="connsiteX6" fmla="*/ 8829676 w 8829676"/>
                <a:gd name="connsiteY6" fmla="*/ 739072 h 2953635"/>
                <a:gd name="connsiteX0" fmla="*/ 0 w 8786813"/>
                <a:gd name="connsiteY0" fmla="*/ 2945273 h 2945273"/>
                <a:gd name="connsiteX1" fmla="*/ 2100261 w 8786813"/>
                <a:gd name="connsiteY1" fmla="*/ 2030873 h 2945273"/>
                <a:gd name="connsiteX2" fmla="*/ 3286125 w 8786813"/>
                <a:gd name="connsiteY2" fmla="*/ 1216485 h 2945273"/>
                <a:gd name="connsiteX3" fmla="*/ 4672013 w 8786813"/>
                <a:gd name="connsiteY3" fmla="*/ 2216610 h 2945273"/>
                <a:gd name="connsiteX4" fmla="*/ 5857875 w 8786813"/>
                <a:gd name="connsiteY4" fmla="*/ 1830847 h 2945273"/>
                <a:gd name="connsiteX5" fmla="*/ 7672388 w 8786813"/>
                <a:gd name="connsiteY5" fmla="*/ 16335 h 2945273"/>
                <a:gd name="connsiteX6" fmla="*/ 8786813 w 8786813"/>
                <a:gd name="connsiteY6" fmla="*/ 887873 h 2945273"/>
                <a:gd name="connsiteX0" fmla="*/ 0 w 8786813"/>
                <a:gd name="connsiteY0" fmla="*/ 2818772 h 2818772"/>
                <a:gd name="connsiteX1" fmla="*/ 2100261 w 8786813"/>
                <a:gd name="connsiteY1" fmla="*/ 1904372 h 2818772"/>
                <a:gd name="connsiteX2" fmla="*/ 3286125 w 8786813"/>
                <a:gd name="connsiteY2" fmla="*/ 1089984 h 2818772"/>
                <a:gd name="connsiteX3" fmla="*/ 4672013 w 8786813"/>
                <a:gd name="connsiteY3" fmla="*/ 2090109 h 2818772"/>
                <a:gd name="connsiteX4" fmla="*/ 5857875 w 8786813"/>
                <a:gd name="connsiteY4" fmla="*/ 1704346 h 2818772"/>
                <a:gd name="connsiteX5" fmla="*/ 7572375 w 8786813"/>
                <a:gd name="connsiteY5" fmla="*/ 18422 h 2818772"/>
                <a:gd name="connsiteX6" fmla="*/ 8786813 w 8786813"/>
                <a:gd name="connsiteY6" fmla="*/ 761372 h 281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86813" h="2818772">
                  <a:moveTo>
                    <a:pt x="0" y="2818772"/>
                  </a:moveTo>
                  <a:cubicBezTo>
                    <a:pt x="409575" y="2618747"/>
                    <a:pt x="723899" y="3264065"/>
                    <a:pt x="2100261" y="1904372"/>
                  </a:cubicBezTo>
                  <a:cubicBezTo>
                    <a:pt x="2576511" y="1401929"/>
                    <a:pt x="2857500" y="1059028"/>
                    <a:pt x="3286125" y="1089984"/>
                  </a:cubicBezTo>
                  <a:cubicBezTo>
                    <a:pt x="3714750" y="1120940"/>
                    <a:pt x="4243388" y="1987715"/>
                    <a:pt x="4672013" y="2090109"/>
                  </a:cubicBezTo>
                  <a:cubicBezTo>
                    <a:pt x="5100638" y="2192503"/>
                    <a:pt x="5374481" y="2049627"/>
                    <a:pt x="5857875" y="1704346"/>
                  </a:cubicBezTo>
                  <a:cubicBezTo>
                    <a:pt x="6341269" y="1359065"/>
                    <a:pt x="7084219" y="175584"/>
                    <a:pt x="7572375" y="18422"/>
                  </a:cubicBezTo>
                  <a:cubicBezTo>
                    <a:pt x="8060531" y="-138740"/>
                    <a:pt x="8786813" y="761372"/>
                    <a:pt x="8786813" y="761372"/>
                  </a:cubicBezTo>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7" name="ZoneTexte 16"/>
          <p:cNvSpPr txBox="1"/>
          <p:nvPr/>
        </p:nvSpPr>
        <p:spPr>
          <a:xfrm>
            <a:off x="500062" y="5662249"/>
            <a:ext cx="10917864" cy="1200329"/>
          </a:xfrm>
          <a:prstGeom prst="rect">
            <a:avLst/>
          </a:prstGeom>
          <a:noFill/>
        </p:spPr>
        <p:txBody>
          <a:bodyPr wrap="square" rtlCol="0">
            <a:spAutoFit/>
          </a:bodyPr>
          <a:lstStyle/>
          <a:p>
            <a:pPr marL="285750" indent="-285750">
              <a:buFont typeface="Arial" panose="020B0604020202020204" pitchFamily="34" charset="0"/>
              <a:buChar char="•"/>
            </a:pPr>
            <a:r>
              <a:rPr lang="fr-FR" dirty="0">
                <a:solidFill>
                  <a:schemeClr val="bg1"/>
                </a:solidFill>
              </a:rPr>
              <a:t>L’onde peut dépasser d’1/3 la hauteur de l’obstacle</a:t>
            </a:r>
          </a:p>
          <a:p>
            <a:pPr marL="285750" indent="-285750">
              <a:buFont typeface="Arial" panose="020B0604020202020204" pitchFamily="34" charset="0"/>
              <a:buChar char="•"/>
            </a:pPr>
            <a:r>
              <a:rPr lang="fr-FR" dirty="0">
                <a:solidFill>
                  <a:schemeClr val="bg1"/>
                </a:solidFill>
              </a:rPr>
              <a:t>Les nuages lenticulaires sont piégés dans un pli d’onde. Ils sont très actifs mais semblent rester statiques. Ils se remplissent très vite d’un coté et se dissipent de l’autre aussi vite.</a:t>
            </a:r>
          </a:p>
          <a:p>
            <a:pPr marL="285750" indent="-285750">
              <a:buFont typeface="Arial" panose="020B0604020202020204" pitchFamily="34" charset="0"/>
              <a:buChar char="•"/>
            </a:pPr>
            <a:r>
              <a:rPr lang="fr-FR" dirty="0">
                <a:solidFill>
                  <a:schemeClr val="bg1"/>
                </a:solidFill>
              </a:rPr>
              <a:t>L’onde turbulente peut atteindre en distance 20 fois la hauteur de l’obstacle</a:t>
            </a:r>
          </a:p>
        </p:txBody>
      </p:sp>
      <p:cxnSp>
        <p:nvCxnSpPr>
          <p:cNvPr id="19" name="Connecteur droit avec flèche 18"/>
          <p:cNvCxnSpPr/>
          <p:nvPr/>
        </p:nvCxnSpPr>
        <p:spPr>
          <a:xfrm flipH="1" flipV="1">
            <a:off x="9301163" y="3609714"/>
            <a:ext cx="28575" cy="1933832"/>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a:off x="7224895" y="4914900"/>
            <a:ext cx="4376555" cy="0"/>
          </a:xfrm>
          <a:prstGeom prst="straightConnector1">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rot="16200000">
            <a:off x="8610971" y="3701816"/>
            <a:ext cx="1745288" cy="369332"/>
          </a:xfrm>
          <a:prstGeom prst="rect">
            <a:avLst/>
          </a:prstGeom>
          <a:noFill/>
        </p:spPr>
        <p:txBody>
          <a:bodyPr wrap="square" rtlCol="0">
            <a:spAutoFit/>
          </a:bodyPr>
          <a:lstStyle/>
          <a:p>
            <a:r>
              <a:rPr lang="fr-FR" dirty="0">
                <a:solidFill>
                  <a:schemeClr val="accent6">
                    <a:lumMod val="50000"/>
                  </a:schemeClr>
                </a:solidFill>
              </a:rPr>
              <a:t>hauteur</a:t>
            </a:r>
          </a:p>
        </p:txBody>
      </p:sp>
      <p:sp>
        <p:nvSpPr>
          <p:cNvPr id="23" name="ZoneTexte 22"/>
          <p:cNvSpPr txBox="1"/>
          <p:nvPr/>
        </p:nvSpPr>
        <p:spPr>
          <a:xfrm>
            <a:off x="9889737" y="4467681"/>
            <a:ext cx="1828800" cy="369332"/>
          </a:xfrm>
          <a:prstGeom prst="rect">
            <a:avLst/>
          </a:prstGeom>
          <a:noFill/>
          <a:ln>
            <a:noFill/>
          </a:ln>
        </p:spPr>
        <p:txBody>
          <a:bodyPr wrap="square" rtlCol="0">
            <a:spAutoFit/>
          </a:bodyPr>
          <a:lstStyle/>
          <a:p>
            <a:r>
              <a:rPr lang="fr-FR" b="1" dirty="0">
                <a:solidFill>
                  <a:schemeClr val="accent3">
                    <a:lumMod val="75000"/>
                  </a:schemeClr>
                </a:solidFill>
              </a:rPr>
              <a:t>20 x hauteur</a:t>
            </a:r>
          </a:p>
        </p:txBody>
      </p:sp>
      <p:sp>
        <p:nvSpPr>
          <p:cNvPr id="4" name="ZoneTexte 3">
            <a:extLst>
              <a:ext uri="{FF2B5EF4-FFF2-40B4-BE49-F238E27FC236}">
                <a16:creationId xmlns:a16="http://schemas.microsoft.com/office/drawing/2014/main" id="{0D1AD515-0BC7-F187-16C1-17D9734DCF30}"/>
              </a:ext>
            </a:extLst>
          </p:cNvPr>
          <p:cNvSpPr txBox="1"/>
          <p:nvPr/>
        </p:nvSpPr>
        <p:spPr>
          <a:xfrm>
            <a:off x="9404667" y="1079457"/>
            <a:ext cx="1075039" cy="338554"/>
          </a:xfrm>
          <a:prstGeom prst="rect">
            <a:avLst/>
          </a:prstGeom>
          <a:noFill/>
        </p:spPr>
        <p:txBody>
          <a:bodyPr wrap="square" rtlCol="0">
            <a:spAutoFit/>
          </a:bodyPr>
          <a:lstStyle/>
          <a:p>
            <a:pPr algn="ctr"/>
            <a:r>
              <a:rPr lang="fr-FR" sz="1600" b="1" dirty="0">
                <a:solidFill>
                  <a:schemeClr val="bg1"/>
                </a:solidFill>
              </a:rPr>
              <a:t>Danger</a:t>
            </a:r>
            <a:endParaRPr lang="fr-FR" sz="1600" dirty="0">
              <a:solidFill>
                <a:schemeClr val="bg1"/>
              </a:solidFill>
            </a:endParaRPr>
          </a:p>
        </p:txBody>
      </p:sp>
      <p:sp>
        <p:nvSpPr>
          <p:cNvPr id="5" name="Ellipse 4">
            <a:extLst>
              <a:ext uri="{FF2B5EF4-FFF2-40B4-BE49-F238E27FC236}">
                <a16:creationId xmlns:a16="http://schemas.microsoft.com/office/drawing/2014/main" id="{93CFBC7A-AA52-720F-13BC-E0ED79BDE994}"/>
              </a:ext>
            </a:extLst>
          </p:cNvPr>
          <p:cNvSpPr/>
          <p:nvPr/>
        </p:nvSpPr>
        <p:spPr>
          <a:xfrm>
            <a:off x="4035758" y="2617891"/>
            <a:ext cx="2300748" cy="516194"/>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a:extLst>
              <a:ext uri="{FF2B5EF4-FFF2-40B4-BE49-F238E27FC236}">
                <a16:creationId xmlns:a16="http://schemas.microsoft.com/office/drawing/2014/main" id="{51E9DC52-E9B5-2E6F-9BE8-7F85027B4E9F}"/>
              </a:ext>
            </a:extLst>
          </p:cNvPr>
          <p:cNvSpPr/>
          <p:nvPr/>
        </p:nvSpPr>
        <p:spPr>
          <a:xfrm>
            <a:off x="9095372" y="1032827"/>
            <a:ext cx="1693628" cy="477504"/>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8FC3A344-4AEE-2A4C-ED59-EDE6C427128E}"/>
              </a:ext>
            </a:extLst>
          </p:cNvPr>
          <p:cNvSpPr txBox="1"/>
          <p:nvPr/>
        </p:nvSpPr>
        <p:spPr>
          <a:xfrm>
            <a:off x="8864885" y="1613118"/>
            <a:ext cx="3071741" cy="2062103"/>
          </a:xfrm>
          <a:prstGeom prst="rect">
            <a:avLst/>
          </a:prstGeom>
          <a:noFill/>
          <a:ln w="38100">
            <a:solidFill>
              <a:srgbClr val="C00000"/>
            </a:solidFill>
          </a:ln>
        </p:spPr>
        <p:txBody>
          <a:bodyPr wrap="square" rtlCol="0">
            <a:spAutoFit/>
          </a:bodyPr>
          <a:lstStyle/>
          <a:p>
            <a:r>
              <a:rPr lang="fr-FR" sz="1600" b="1" dirty="0">
                <a:solidFill>
                  <a:schemeClr val="bg1"/>
                </a:solidFill>
              </a:rPr>
              <a:t> </a:t>
            </a:r>
            <a:r>
              <a:rPr lang="fr-FR" sz="1600" dirty="0">
                <a:solidFill>
                  <a:schemeClr val="bg1"/>
                </a:solidFill>
              </a:rPr>
              <a:t>La descendance peut être telle que votre ULM, même à puissance max, ne pourra pas maintenir le palier et même avoir une </a:t>
            </a:r>
            <a:r>
              <a:rPr lang="fr-FR" sz="1600" dirty="0" err="1">
                <a:solidFill>
                  <a:schemeClr val="bg1"/>
                </a:solidFill>
              </a:rPr>
              <a:t>Vz</a:t>
            </a:r>
            <a:r>
              <a:rPr lang="fr-FR" sz="1600" dirty="0">
                <a:solidFill>
                  <a:schemeClr val="bg1"/>
                </a:solidFill>
              </a:rPr>
              <a:t> </a:t>
            </a:r>
            <a:r>
              <a:rPr lang="fr-FR" sz="1600" b="1" dirty="0">
                <a:solidFill>
                  <a:srgbClr val="FF0000"/>
                </a:solidFill>
              </a:rPr>
              <a:t>fortement négative</a:t>
            </a:r>
          </a:p>
          <a:p>
            <a:r>
              <a:rPr lang="fr-FR" sz="1600" b="1" dirty="0">
                <a:solidFill>
                  <a:schemeClr val="bg1"/>
                </a:solidFill>
                <a:sym typeface="Wingdings" panose="05000000000000000000" pitchFamily="2" charset="2"/>
              </a:rPr>
              <a:t> il faut traverser la vallée au plus vite</a:t>
            </a:r>
            <a:endParaRPr lang="fr-FR" sz="1600" b="1" dirty="0">
              <a:solidFill>
                <a:schemeClr val="bg1"/>
              </a:solidFill>
            </a:endParaRPr>
          </a:p>
        </p:txBody>
      </p:sp>
    </p:spTree>
    <p:extLst>
      <p:ext uri="{BB962C8B-B14F-4D97-AF65-F5344CB8AC3E}">
        <p14:creationId xmlns:p14="http://schemas.microsoft.com/office/powerpoint/2010/main" val="3583175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ZoneTexte 1"/>
          <p:cNvSpPr txBox="1"/>
          <p:nvPr/>
        </p:nvSpPr>
        <p:spPr>
          <a:xfrm>
            <a:off x="1071563" y="1300163"/>
            <a:ext cx="8015287" cy="2246769"/>
          </a:xfrm>
          <a:prstGeom prst="rect">
            <a:avLst/>
          </a:prstGeom>
          <a:noFill/>
        </p:spPr>
        <p:txBody>
          <a:bodyPr wrap="square" rtlCol="0">
            <a:spAutoFit/>
          </a:bodyPr>
          <a:lstStyle/>
          <a:p>
            <a:r>
              <a:rPr lang="fr-FR" sz="4000" b="1" dirty="0">
                <a:solidFill>
                  <a:srgbClr val="AFDDFF"/>
                </a:solidFill>
                <a:latin typeface="HelveticaNeueLT Com 55 Roman" panose="020B0604020202020204" pitchFamily="34" charset="0"/>
              </a:rPr>
              <a:t>Atmosphère et Nuages</a:t>
            </a:r>
          </a:p>
          <a:p>
            <a:endParaRPr lang="fr-FR" sz="4000" b="1" dirty="0">
              <a:solidFill>
                <a:srgbClr val="0070C0"/>
              </a:solidFill>
              <a:latin typeface="HelveticaNeueLT Com 55 Roman" panose="020B0604020202020204" pitchFamily="34" charset="0"/>
            </a:endParaRPr>
          </a:p>
          <a:p>
            <a:r>
              <a:rPr lang="fr-FR" sz="6000" b="1" dirty="0">
                <a:solidFill>
                  <a:srgbClr val="0070C0"/>
                </a:solidFill>
                <a:latin typeface="HelveticaNeueLT Com 55 Roman" panose="020B0604020202020204" pitchFamily="34" charset="0"/>
              </a:rPr>
              <a:t>Préparation d’un vol</a:t>
            </a:r>
            <a:endParaRPr lang="fr-FR" sz="4000" b="1" dirty="0">
              <a:solidFill>
                <a:srgbClr val="AFDDFF"/>
              </a:solidFill>
              <a:latin typeface="HelveticaNeueLT Com 55 Roman" panose="020B0604020202020204" pitchFamily="34" charset="0"/>
            </a:endParaRPr>
          </a:p>
        </p:txBody>
      </p:sp>
    </p:spTree>
    <p:extLst>
      <p:ext uri="{BB962C8B-B14F-4D97-AF65-F5344CB8AC3E}">
        <p14:creationId xmlns:p14="http://schemas.microsoft.com/office/powerpoint/2010/main" val="1191086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ZoneTexte 2"/>
          <p:cNvSpPr txBox="1"/>
          <p:nvPr/>
        </p:nvSpPr>
        <p:spPr>
          <a:xfrm>
            <a:off x="1071563" y="600058"/>
            <a:ext cx="10529887" cy="6133795"/>
          </a:xfrm>
          <a:prstGeom prst="rect">
            <a:avLst/>
          </a:prstGeom>
          <a:noFill/>
        </p:spPr>
        <p:txBody>
          <a:bodyPr wrap="square" rtlCol="0">
            <a:spAutoFit/>
          </a:bodyPr>
          <a:lstStyle/>
          <a:p>
            <a:r>
              <a:rPr lang="fr-FR" sz="4000" b="1" dirty="0">
                <a:solidFill>
                  <a:srgbClr val="0070C0"/>
                </a:solidFill>
                <a:latin typeface="HelveticaNeueLT Com 55 Roman" panose="020B0604020202020204" pitchFamily="34" charset="0"/>
              </a:rPr>
              <a:t>Plusieurs sites pour la météo :</a:t>
            </a:r>
          </a:p>
          <a:p>
            <a:pPr>
              <a:lnSpc>
                <a:spcPct val="150000"/>
              </a:lnSpc>
            </a:pPr>
            <a:r>
              <a:rPr lang="fr-FR" sz="4000" b="1" dirty="0">
                <a:solidFill>
                  <a:schemeClr val="bg1"/>
                </a:solidFill>
                <a:latin typeface="HelveticaNeueLT Com 55 Roman" panose="020B0604020202020204" pitchFamily="34" charset="0"/>
              </a:rPr>
              <a:t>AEROWEB (météo France)</a:t>
            </a:r>
          </a:p>
          <a:p>
            <a:pPr>
              <a:lnSpc>
                <a:spcPct val="150000"/>
              </a:lnSpc>
            </a:pPr>
            <a:r>
              <a:rPr lang="fr-FR" sz="4000" b="1" dirty="0" err="1">
                <a:solidFill>
                  <a:schemeClr val="bg1"/>
                </a:solidFill>
                <a:latin typeface="HelveticaNeueLT Com 55 Roman" panose="020B0604020202020204" pitchFamily="34" charset="0"/>
              </a:rPr>
              <a:t>Meteox</a:t>
            </a:r>
            <a:endParaRPr lang="fr-FR" sz="4000" b="1" dirty="0">
              <a:solidFill>
                <a:schemeClr val="bg1"/>
              </a:solidFill>
              <a:latin typeface="HelveticaNeueLT Com 55 Roman" panose="020B0604020202020204" pitchFamily="34" charset="0"/>
            </a:endParaRPr>
          </a:p>
          <a:p>
            <a:pPr>
              <a:lnSpc>
                <a:spcPct val="150000"/>
              </a:lnSpc>
            </a:pPr>
            <a:r>
              <a:rPr lang="fr-FR" sz="4000" b="1" dirty="0" err="1">
                <a:solidFill>
                  <a:schemeClr val="bg1"/>
                </a:solidFill>
                <a:latin typeface="HelveticaNeueLT Com 55 Roman" panose="020B0604020202020204" pitchFamily="34" charset="0"/>
              </a:rPr>
              <a:t>Orbifly</a:t>
            </a:r>
            <a:endParaRPr lang="fr-FR" sz="4000" b="1" dirty="0">
              <a:solidFill>
                <a:schemeClr val="bg1"/>
              </a:solidFill>
              <a:latin typeface="HelveticaNeueLT Com 55 Roman" panose="020B0604020202020204" pitchFamily="34" charset="0"/>
            </a:endParaRPr>
          </a:p>
          <a:p>
            <a:pPr>
              <a:lnSpc>
                <a:spcPct val="150000"/>
              </a:lnSpc>
            </a:pPr>
            <a:r>
              <a:rPr lang="fr-FR" sz="4000" b="1" dirty="0" err="1">
                <a:solidFill>
                  <a:schemeClr val="bg1"/>
                </a:solidFill>
                <a:latin typeface="HelveticaNeueLT Com 55 Roman" panose="020B0604020202020204" pitchFamily="34" charset="0"/>
              </a:rPr>
              <a:t>Meteoblue</a:t>
            </a:r>
            <a:endParaRPr lang="fr-FR" sz="4000" b="1" dirty="0">
              <a:solidFill>
                <a:schemeClr val="bg1"/>
              </a:solidFill>
              <a:latin typeface="HelveticaNeueLT Com 55 Roman" panose="020B0604020202020204" pitchFamily="34" charset="0"/>
            </a:endParaRPr>
          </a:p>
          <a:p>
            <a:pPr>
              <a:lnSpc>
                <a:spcPct val="150000"/>
              </a:lnSpc>
            </a:pPr>
            <a:r>
              <a:rPr lang="fr-FR" sz="4000" b="1" dirty="0" err="1">
                <a:solidFill>
                  <a:schemeClr val="bg1"/>
                </a:solidFill>
                <a:latin typeface="HelveticaNeueLT Com 55 Roman" panose="020B0604020202020204" pitchFamily="34" charset="0"/>
              </a:rPr>
              <a:t>Ventusky</a:t>
            </a:r>
            <a:endParaRPr lang="fr-FR" sz="4000" b="1" dirty="0">
              <a:solidFill>
                <a:schemeClr val="bg1"/>
              </a:solidFill>
              <a:latin typeface="HelveticaNeueLT Com 55 Roman" panose="020B0604020202020204" pitchFamily="34" charset="0"/>
            </a:endParaRPr>
          </a:p>
          <a:p>
            <a:pPr>
              <a:lnSpc>
                <a:spcPct val="150000"/>
              </a:lnSpc>
            </a:pPr>
            <a:r>
              <a:rPr lang="fr-FR" sz="4000" b="1" dirty="0">
                <a:solidFill>
                  <a:schemeClr val="bg1"/>
                </a:solidFill>
                <a:latin typeface="HelveticaNeueLT Com 55 Roman" panose="020B0604020202020204" pitchFamily="34" charset="0"/>
              </a:rPr>
              <a:t>Autres</a:t>
            </a:r>
          </a:p>
        </p:txBody>
      </p:sp>
    </p:spTree>
    <p:extLst>
      <p:ext uri="{BB962C8B-B14F-4D97-AF65-F5344CB8AC3E}">
        <p14:creationId xmlns:p14="http://schemas.microsoft.com/office/powerpoint/2010/main" val="3701814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l="9023" t="7688" r="10587"/>
          <a:stretch/>
        </p:blipFill>
        <p:spPr>
          <a:xfrm>
            <a:off x="585791" y="300038"/>
            <a:ext cx="9801225" cy="6327688"/>
          </a:xfrm>
          <a:prstGeom prst="rect">
            <a:avLst/>
          </a:prstGeom>
        </p:spPr>
      </p:pic>
    </p:spTree>
    <p:extLst>
      <p:ext uri="{BB962C8B-B14F-4D97-AF65-F5344CB8AC3E}">
        <p14:creationId xmlns:p14="http://schemas.microsoft.com/office/powerpoint/2010/main" val="2356896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ZoneTexte 2"/>
          <p:cNvSpPr txBox="1"/>
          <p:nvPr/>
        </p:nvSpPr>
        <p:spPr>
          <a:xfrm>
            <a:off x="1071563" y="1300163"/>
            <a:ext cx="8015287" cy="1938992"/>
          </a:xfrm>
          <a:prstGeom prst="rect">
            <a:avLst/>
          </a:prstGeom>
          <a:noFill/>
        </p:spPr>
        <p:txBody>
          <a:bodyPr wrap="square" rtlCol="0">
            <a:spAutoFit/>
          </a:bodyPr>
          <a:lstStyle/>
          <a:p>
            <a:r>
              <a:rPr lang="fr-FR" sz="4000" b="1" dirty="0">
                <a:solidFill>
                  <a:srgbClr val="0070C0"/>
                </a:solidFill>
                <a:latin typeface="HelveticaNeueLT Com 55 Roman" panose="020B0604020202020204" pitchFamily="34" charset="0"/>
              </a:rPr>
              <a:t>Atmosphère et Nuages</a:t>
            </a:r>
          </a:p>
          <a:p>
            <a:endParaRPr lang="fr-FR" sz="4000" b="1" dirty="0">
              <a:solidFill>
                <a:srgbClr val="0070C0"/>
              </a:solidFill>
              <a:latin typeface="HelveticaNeueLT Com 55 Roman" panose="020B0604020202020204" pitchFamily="34" charset="0"/>
            </a:endParaRPr>
          </a:p>
          <a:p>
            <a:r>
              <a:rPr lang="fr-FR" sz="4000" b="1" dirty="0">
                <a:solidFill>
                  <a:srgbClr val="0070C0"/>
                </a:solidFill>
                <a:latin typeface="HelveticaNeueLT Com 55 Roman" panose="020B0604020202020204" pitchFamily="34" charset="0"/>
              </a:rPr>
              <a:t>Préparation d’un vol</a:t>
            </a:r>
          </a:p>
        </p:txBody>
      </p:sp>
    </p:spTree>
    <p:extLst>
      <p:ext uri="{BB962C8B-B14F-4D97-AF65-F5344CB8AC3E}">
        <p14:creationId xmlns:p14="http://schemas.microsoft.com/office/powerpoint/2010/main" val="1684485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l="46757" t="12898" r="11056" b="15192"/>
          <a:stretch/>
        </p:blipFill>
        <p:spPr>
          <a:xfrm>
            <a:off x="773723" y="1554686"/>
            <a:ext cx="5325176" cy="5103295"/>
          </a:xfrm>
          <a:prstGeom prst="rect">
            <a:avLst/>
          </a:prstGeom>
        </p:spPr>
      </p:pic>
      <p:pic>
        <p:nvPicPr>
          <p:cNvPr id="3" name="Image 2"/>
          <p:cNvPicPr>
            <a:picLocks noChangeAspect="1"/>
          </p:cNvPicPr>
          <p:nvPr/>
        </p:nvPicPr>
        <p:blipFill rotWithShape="1">
          <a:blip r:embed="rId3"/>
          <a:srcRect l="46875" t="12898" r="11171" b="12690"/>
          <a:stretch/>
        </p:blipFill>
        <p:spPr>
          <a:xfrm>
            <a:off x="6442421" y="1554686"/>
            <a:ext cx="5117591" cy="5103296"/>
          </a:xfrm>
          <a:prstGeom prst="rect">
            <a:avLst/>
          </a:prstGeom>
        </p:spPr>
      </p:pic>
      <p:sp>
        <p:nvSpPr>
          <p:cNvPr id="4" name="ZoneTexte 3"/>
          <p:cNvSpPr txBox="1"/>
          <p:nvPr/>
        </p:nvSpPr>
        <p:spPr>
          <a:xfrm>
            <a:off x="2086853" y="969911"/>
            <a:ext cx="3043239" cy="584775"/>
          </a:xfrm>
          <a:prstGeom prst="rect">
            <a:avLst/>
          </a:prstGeom>
          <a:noFill/>
        </p:spPr>
        <p:txBody>
          <a:bodyPr wrap="square" rtlCol="0">
            <a:spAutoFit/>
          </a:bodyPr>
          <a:lstStyle/>
          <a:p>
            <a:r>
              <a:rPr lang="fr-FR" sz="3200" b="1" dirty="0">
                <a:solidFill>
                  <a:schemeClr val="bg1"/>
                </a:solidFill>
                <a:latin typeface="HelveticaNeueLT Com 55 Roman" panose="020B0604020202020204" pitchFamily="34" charset="0"/>
              </a:rPr>
              <a:t>Observation</a:t>
            </a:r>
          </a:p>
        </p:txBody>
      </p:sp>
      <p:sp>
        <p:nvSpPr>
          <p:cNvPr id="5" name="ZoneTexte 4"/>
          <p:cNvSpPr txBox="1"/>
          <p:nvPr/>
        </p:nvSpPr>
        <p:spPr>
          <a:xfrm>
            <a:off x="8216904" y="943837"/>
            <a:ext cx="3043239" cy="584775"/>
          </a:xfrm>
          <a:prstGeom prst="rect">
            <a:avLst/>
          </a:prstGeom>
          <a:noFill/>
        </p:spPr>
        <p:txBody>
          <a:bodyPr wrap="square" rtlCol="0">
            <a:spAutoFit/>
          </a:bodyPr>
          <a:lstStyle/>
          <a:p>
            <a:r>
              <a:rPr lang="fr-FR" sz="3200" b="1" dirty="0">
                <a:solidFill>
                  <a:schemeClr val="bg1"/>
                </a:solidFill>
                <a:latin typeface="HelveticaNeueLT Com 55 Roman" panose="020B0604020202020204" pitchFamily="34" charset="0"/>
              </a:rPr>
              <a:t>Prévision</a:t>
            </a:r>
          </a:p>
        </p:txBody>
      </p:sp>
      <p:sp>
        <p:nvSpPr>
          <p:cNvPr id="6" name="ZoneTexte 5"/>
          <p:cNvSpPr txBox="1"/>
          <p:nvPr/>
        </p:nvSpPr>
        <p:spPr>
          <a:xfrm>
            <a:off x="6435903" y="-21959"/>
            <a:ext cx="3679655" cy="584775"/>
          </a:xfrm>
          <a:prstGeom prst="rect">
            <a:avLst/>
          </a:prstGeom>
          <a:noFill/>
        </p:spPr>
        <p:txBody>
          <a:bodyPr wrap="square" rtlCol="0">
            <a:spAutoFit/>
          </a:bodyPr>
          <a:lstStyle/>
          <a:p>
            <a:r>
              <a:rPr lang="fr-FR" sz="3200" b="1" dirty="0">
                <a:solidFill>
                  <a:schemeClr val="bg1"/>
                </a:solidFill>
                <a:latin typeface="HelveticaNeueLT Com 55 Roman" panose="020B0604020202020204" pitchFamily="34" charset="0"/>
                <a:hlinkClick r:id="rId4"/>
              </a:rPr>
              <a:t>www.meteox.com</a:t>
            </a:r>
            <a:endParaRPr lang="fr-FR" sz="3200" b="1" dirty="0">
              <a:solidFill>
                <a:schemeClr val="bg1"/>
              </a:solidFill>
              <a:latin typeface="HelveticaNeueLT Com 55 Roman" panose="020B0604020202020204" pitchFamily="34" charset="0"/>
            </a:endParaRPr>
          </a:p>
        </p:txBody>
      </p:sp>
      <p:sp>
        <p:nvSpPr>
          <p:cNvPr id="7" name="ZoneTexte 6"/>
          <p:cNvSpPr txBox="1"/>
          <p:nvPr/>
        </p:nvSpPr>
        <p:spPr>
          <a:xfrm>
            <a:off x="3814770" y="42859"/>
            <a:ext cx="2257421" cy="707886"/>
          </a:xfrm>
          <a:prstGeom prst="rect">
            <a:avLst/>
          </a:prstGeom>
          <a:noFill/>
        </p:spPr>
        <p:txBody>
          <a:bodyPr wrap="square" rtlCol="0">
            <a:spAutoFit/>
          </a:bodyPr>
          <a:lstStyle/>
          <a:p>
            <a:r>
              <a:rPr lang="fr-FR" sz="4000" b="1" dirty="0" err="1">
                <a:solidFill>
                  <a:srgbClr val="0070C0"/>
                </a:solidFill>
                <a:latin typeface="HelveticaNeueLT Com 55 Roman" panose="020B0604020202020204" pitchFamily="34" charset="0"/>
              </a:rPr>
              <a:t>Meteox</a:t>
            </a:r>
            <a:endParaRPr lang="fr-FR" sz="4000" b="1" dirty="0">
              <a:solidFill>
                <a:srgbClr val="0070C0"/>
              </a:solidFill>
              <a:latin typeface="HelveticaNeueLT Com 55 Roman" panose="020B0604020202020204" pitchFamily="34" charset="0"/>
            </a:endParaRPr>
          </a:p>
        </p:txBody>
      </p:sp>
      <p:sp>
        <p:nvSpPr>
          <p:cNvPr id="8" name="ZoneTexte 7">
            <a:extLst>
              <a:ext uri="{FF2B5EF4-FFF2-40B4-BE49-F238E27FC236}">
                <a16:creationId xmlns:a16="http://schemas.microsoft.com/office/drawing/2014/main" id="{B07CDB7E-3B12-D99C-E522-6B6CD9E47A14}"/>
              </a:ext>
            </a:extLst>
          </p:cNvPr>
          <p:cNvSpPr txBox="1"/>
          <p:nvPr/>
        </p:nvSpPr>
        <p:spPr>
          <a:xfrm>
            <a:off x="448919" y="42859"/>
            <a:ext cx="2908644" cy="584775"/>
          </a:xfrm>
          <a:prstGeom prst="rect">
            <a:avLst/>
          </a:prstGeom>
          <a:noFill/>
        </p:spPr>
        <p:txBody>
          <a:bodyPr wrap="square" rtlCol="0">
            <a:spAutoFit/>
          </a:bodyPr>
          <a:lstStyle/>
          <a:p>
            <a:r>
              <a:rPr lang="fr-FR" sz="2800" dirty="0">
                <a:solidFill>
                  <a:schemeClr val="bg1"/>
                </a:solidFill>
                <a:latin typeface="HelveticaNeueLT Com 55 Roman" panose="020B0604020202020204" pitchFamily="34" charset="0"/>
              </a:rPr>
              <a:t>Exemple</a:t>
            </a:r>
            <a:r>
              <a:rPr lang="fr-FR" sz="3200" dirty="0">
                <a:solidFill>
                  <a:schemeClr val="bg1"/>
                </a:solidFill>
                <a:latin typeface="HelveticaNeueLT Com 55 Roman" panose="020B0604020202020204" pitchFamily="34" charset="0"/>
              </a:rPr>
              <a:t> </a:t>
            </a:r>
            <a:r>
              <a:rPr lang="fr-FR" sz="2800" dirty="0">
                <a:solidFill>
                  <a:schemeClr val="bg1"/>
                </a:solidFill>
                <a:latin typeface="HelveticaNeueLT Com 55 Roman" panose="020B0604020202020204" pitchFamily="34" charset="0"/>
              </a:rPr>
              <a:t>1</a:t>
            </a:r>
            <a:endParaRPr lang="fr-FR" sz="3200" dirty="0">
              <a:solidFill>
                <a:schemeClr val="bg1"/>
              </a:solidFill>
              <a:latin typeface="HelveticaNeueLT Com 55 Roman" panose="020B0604020202020204" pitchFamily="34" charset="0"/>
            </a:endParaRPr>
          </a:p>
        </p:txBody>
      </p:sp>
    </p:spTree>
    <p:extLst>
      <p:ext uri="{BB962C8B-B14F-4D97-AF65-F5344CB8AC3E}">
        <p14:creationId xmlns:p14="http://schemas.microsoft.com/office/powerpoint/2010/main" val="1877242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l="35273" t="13107" r="17969" b="3727"/>
          <a:stretch/>
        </p:blipFill>
        <p:spPr>
          <a:xfrm>
            <a:off x="4014790" y="228600"/>
            <a:ext cx="6372226" cy="6372226"/>
          </a:xfrm>
          <a:prstGeom prst="rect">
            <a:avLst/>
          </a:prstGeom>
        </p:spPr>
      </p:pic>
      <p:sp>
        <p:nvSpPr>
          <p:cNvPr id="4" name="ZoneTexte 3"/>
          <p:cNvSpPr txBox="1"/>
          <p:nvPr/>
        </p:nvSpPr>
        <p:spPr>
          <a:xfrm>
            <a:off x="314324" y="3142797"/>
            <a:ext cx="3679655" cy="2062103"/>
          </a:xfrm>
          <a:prstGeom prst="rect">
            <a:avLst/>
          </a:prstGeom>
          <a:noFill/>
        </p:spPr>
        <p:txBody>
          <a:bodyPr wrap="square" rtlCol="0">
            <a:spAutoFit/>
          </a:bodyPr>
          <a:lstStyle/>
          <a:p>
            <a:r>
              <a:rPr lang="fr-FR" sz="3200" b="1" dirty="0">
                <a:solidFill>
                  <a:schemeClr val="bg1"/>
                </a:solidFill>
                <a:latin typeface="HelveticaNeueLT Com 55 Roman" panose="020B0604020202020204" pitchFamily="34" charset="0"/>
              </a:rPr>
              <a:t>Recueil complet des TAF et METAR de toutes les stations</a:t>
            </a:r>
          </a:p>
        </p:txBody>
      </p:sp>
      <p:sp>
        <p:nvSpPr>
          <p:cNvPr id="5" name="ZoneTexte 4"/>
          <p:cNvSpPr txBox="1"/>
          <p:nvPr/>
        </p:nvSpPr>
        <p:spPr>
          <a:xfrm>
            <a:off x="314324" y="5531321"/>
            <a:ext cx="3636796" cy="830997"/>
          </a:xfrm>
          <a:prstGeom prst="rect">
            <a:avLst/>
          </a:prstGeom>
          <a:noFill/>
        </p:spPr>
        <p:txBody>
          <a:bodyPr wrap="square" rtlCol="0">
            <a:spAutoFit/>
          </a:bodyPr>
          <a:lstStyle/>
          <a:p>
            <a:r>
              <a:rPr lang="fr-FR" sz="2400" b="1" dirty="0">
                <a:solidFill>
                  <a:schemeClr val="bg1"/>
                </a:solidFill>
                <a:latin typeface="HelveticaNeueLT Com 55 Roman" panose="020B0604020202020204" pitchFamily="34" charset="0"/>
              </a:rPr>
              <a:t>Donne une vision globale des conditions locales</a:t>
            </a:r>
          </a:p>
        </p:txBody>
      </p:sp>
      <p:sp>
        <p:nvSpPr>
          <p:cNvPr id="6" name="ZoneTexte 5"/>
          <p:cNvSpPr txBox="1"/>
          <p:nvPr/>
        </p:nvSpPr>
        <p:spPr>
          <a:xfrm>
            <a:off x="314324" y="2124931"/>
            <a:ext cx="3679655" cy="584775"/>
          </a:xfrm>
          <a:prstGeom prst="rect">
            <a:avLst/>
          </a:prstGeom>
          <a:noFill/>
        </p:spPr>
        <p:txBody>
          <a:bodyPr wrap="square" rtlCol="0">
            <a:spAutoFit/>
          </a:bodyPr>
          <a:lstStyle/>
          <a:p>
            <a:r>
              <a:rPr lang="fr-FR" sz="3200" b="1" dirty="0">
                <a:solidFill>
                  <a:schemeClr val="bg1"/>
                </a:solidFill>
                <a:latin typeface="HelveticaNeueLT Com 55 Roman" panose="020B0604020202020204" pitchFamily="34" charset="0"/>
                <a:hlinkClick r:id="rId3"/>
              </a:rPr>
              <a:t>www.orbifly.com</a:t>
            </a:r>
            <a:endParaRPr lang="fr-FR" sz="3200" b="1" dirty="0">
              <a:solidFill>
                <a:schemeClr val="bg1"/>
              </a:solidFill>
              <a:latin typeface="HelveticaNeueLT Com 55 Roman" panose="020B0604020202020204" pitchFamily="34" charset="0"/>
            </a:endParaRPr>
          </a:p>
        </p:txBody>
      </p:sp>
      <p:sp>
        <p:nvSpPr>
          <p:cNvPr id="7" name="ZoneTexte 6"/>
          <p:cNvSpPr txBox="1"/>
          <p:nvPr/>
        </p:nvSpPr>
        <p:spPr>
          <a:xfrm>
            <a:off x="314324" y="1356854"/>
            <a:ext cx="2257421" cy="707886"/>
          </a:xfrm>
          <a:prstGeom prst="rect">
            <a:avLst/>
          </a:prstGeom>
          <a:noFill/>
        </p:spPr>
        <p:txBody>
          <a:bodyPr wrap="square" rtlCol="0">
            <a:spAutoFit/>
          </a:bodyPr>
          <a:lstStyle/>
          <a:p>
            <a:r>
              <a:rPr lang="fr-FR" sz="4000" b="1" dirty="0" err="1">
                <a:solidFill>
                  <a:srgbClr val="0070C0"/>
                </a:solidFill>
                <a:latin typeface="HelveticaNeueLT Com 55 Roman" panose="020B0604020202020204" pitchFamily="34" charset="0"/>
              </a:rPr>
              <a:t>Orbifly</a:t>
            </a:r>
            <a:endParaRPr lang="fr-FR" sz="4000" b="1" dirty="0">
              <a:solidFill>
                <a:srgbClr val="0070C0"/>
              </a:solidFill>
              <a:latin typeface="HelveticaNeueLT Com 55 Roman" panose="020B0604020202020204" pitchFamily="34" charset="0"/>
            </a:endParaRPr>
          </a:p>
        </p:txBody>
      </p:sp>
      <p:sp>
        <p:nvSpPr>
          <p:cNvPr id="3" name="ZoneTexte 2">
            <a:extLst>
              <a:ext uri="{FF2B5EF4-FFF2-40B4-BE49-F238E27FC236}">
                <a16:creationId xmlns:a16="http://schemas.microsoft.com/office/drawing/2014/main" id="{1692F20D-72FF-988A-F419-034689AFFBBF}"/>
              </a:ext>
            </a:extLst>
          </p:cNvPr>
          <p:cNvSpPr txBox="1"/>
          <p:nvPr/>
        </p:nvSpPr>
        <p:spPr>
          <a:xfrm>
            <a:off x="448919" y="42859"/>
            <a:ext cx="2908644" cy="584775"/>
          </a:xfrm>
          <a:prstGeom prst="rect">
            <a:avLst/>
          </a:prstGeom>
          <a:noFill/>
        </p:spPr>
        <p:txBody>
          <a:bodyPr wrap="square" rtlCol="0">
            <a:spAutoFit/>
          </a:bodyPr>
          <a:lstStyle/>
          <a:p>
            <a:r>
              <a:rPr lang="fr-FR" sz="2800" dirty="0">
                <a:solidFill>
                  <a:schemeClr val="bg1"/>
                </a:solidFill>
                <a:latin typeface="HelveticaNeueLT Com 55 Roman" panose="020B0604020202020204" pitchFamily="34" charset="0"/>
              </a:rPr>
              <a:t>Exemple</a:t>
            </a:r>
            <a:r>
              <a:rPr lang="fr-FR" sz="3200" dirty="0">
                <a:solidFill>
                  <a:schemeClr val="bg1"/>
                </a:solidFill>
                <a:latin typeface="HelveticaNeueLT Com 55 Roman" panose="020B0604020202020204" pitchFamily="34" charset="0"/>
              </a:rPr>
              <a:t> </a:t>
            </a:r>
            <a:r>
              <a:rPr lang="fr-FR" sz="2800" dirty="0">
                <a:solidFill>
                  <a:schemeClr val="bg1"/>
                </a:solidFill>
                <a:latin typeface="HelveticaNeueLT Com 55 Roman" panose="020B0604020202020204" pitchFamily="34" charset="0"/>
              </a:rPr>
              <a:t>2</a:t>
            </a:r>
            <a:endParaRPr lang="fr-FR" sz="3200" dirty="0">
              <a:solidFill>
                <a:schemeClr val="bg1"/>
              </a:solidFill>
              <a:latin typeface="HelveticaNeueLT Com 55 Roman" panose="020B0604020202020204" pitchFamily="34" charset="0"/>
            </a:endParaRPr>
          </a:p>
        </p:txBody>
      </p:sp>
    </p:spTree>
    <p:extLst>
      <p:ext uri="{BB962C8B-B14F-4D97-AF65-F5344CB8AC3E}">
        <p14:creationId xmlns:p14="http://schemas.microsoft.com/office/powerpoint/2010/main" val="585095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l="1758" t="12690" r="33203" b="5395"/>
          <a:stretch/>
        </p:blipFill>
        <p:spPr>
          <a:xfrm>
            <a:off x="3886205" y="871538"/>
            <a:ext cx="7929562" cy="5614987"/>
          </a:xfrm>
          <a:prstGeom prst="rect">
            <a:avLst/>
          </a:prstGeom>
        </p:spPr>
      </p:pic>
      <p:sp>
        <p:nvSpPr>
          <p:cNvPr id="3" name="ZoneTexte 2"/>
          <p:cNvSpPr txBox="1"/>
          <p:nvPr/>
        </p:nvSpPr>
        <p:spPr>
          <a:xfrm>
            <a:off x="614357" y="1542593"/>
            <a:ext cx="3271848" cy="2308324"/>
          </a:xfrm>
          <a:prstGeom prst="rect">
            <a:avLst/>
          </a:prstGeom>
          <a:noFill/>
        </p:spPr>
        <p:txBody>
          <a:bodyPr wrap="square" rtlCol="0">
            <a:spAutoFit/>
          </a:bodyPr>
          <a:lstStyle/>
          <a:p>
            <a:r>
              <a:rPr lang="fr-FR" sz="4000" b="1" dirty="0">
                <a:solidFill>
                  <a:srgbClr val="0070C0"/>
                </a:solidFill>
                <a:latin typeface="HelveticaNeueLT Com 55 Roman" panose="020B0604020202020204" pitchFamily="34" charset="0"/>
              </a:rPr>
              <a:t>AEROWEB</a:t>
            </a:r>
          </a:p>
          <a:p>
            <a:endParaRPr lang="fr-FR" sz="4000" b="1" dirty="0">
              <a:solidFill>
                <a:srgbClr val="0070C0"/>
              </a:solidFill>
              <a:latin typeface="HelveticaNeueLT Com 55 Roman" panose="020B0604020202020204" pitchFamily="34" charset="0"/>
            </a:endParaRPr>
          </a:p>
          <a:p>
            <a:r>
              <a:rPr lang="fr-FR" sz="3200" b="1" dirty="0">
                <a:solidFill>
                  <a:schemeClr val="bg1"/>
                </a:solidFill>
                <a:latin typeface="HelveticaNeueLT Com 55 Roman" panose="020B0604020202020204" pitchFamily="34" charset="0"/>
              </a:rPr>
              <a:t>Trajet :</a:t>
            </a:r>
            <a:br>
              <a:rPr lang="fr-FR" sz="3200" b="1" dirty="0">
                <a:solidFill>
                  <a:schemeClr val="bg1"/>
                </a:solidFill>
                <a:latin typeface="HelveticaNeueLT Com 55 Roman" panose="020B0604020202020204" pitchFamily="34" charset="0"/>
              </a:rPr>
            </a:br>
            <a:r>
              <a:rPr lang="fr-FR" sz="3200" b="1" dirty="0" err="1">
                <a:solidFill>
                  <a:schemeClr val="bg1"/>
                </a:solidFill>
                <a:latin typeface="HelveticaNeueLT Com 55 Roman" panose="020B0604020202020204" pitchFamily="34" charset="0"/>
              </a:rPr>
              <a:t>Sabo</a:t>
            </a:r>
            <a:r>
              <a:rPr lang="fr-FR" sz="3200" b="1" dirty="0">
                <a:solidFill>
                  <a:schemeClr val="bg1"/>
                </a:solidFill>
                <a:latin typeface="HelveticaNeueLT Com 55 Roman" panose="020B0604020202020204" pitchFamily="34" charset="0"/>
              </a:rPr>
              <a:t> - Luchon</a:t>
            </a:r>
          </a:p>
        </p:txBody>
      </p:sp>
      <p:sp>
        <p:nvSpPr>
          <p:cNvPr id="4" name="ZoneTexte 3"/>
          <p:cNvSpPr txBox="1"/>
          <p:nvPr/>
        </p:nvSpPr>
        <p:spPr>
          <a:xfrm>
            <a:off x="600076" y="4455200"/>
            <a:ext cx="2986087" cy="2031325"/>
          </a:xfrm>
          <a:prstGeom prst="rect">
            <a:avLst/>
          </a:prstGeom>
          <a:noFill/>
          <a:ln>
            <a:solidFill>
              <a:srgbClr val="0070C0"/>
            </a:solidFill>
          </a:ln>
        </p:spPr>
        <p:txBody>
          <a:bodyPr wrap="square" rtlCol="0">
            <a:spAutoFit/>
          </a:bodyPr>
          <a:lstStyle/>
          <a:p>
            <a:r>
              <a:rPr lang="fr-FR" b="1" dirty="0">
                <a:solidFill>
                  <a:srgbClr val="00B050"/>
                </a:solidFill>
              </a:rPr>
              <a:t>Few : 1 à 2 </a:t>
            </a:r>
            <a:r>
              <a:rPr lang="fr-FR" b="1" dirty="0" err="1">
                <a:solidFill>
                  <a:srgbClr val="00B050"/>
                </a:solidFill>
              </a:rPr>
              <a:t>octats</a:t>
            </a:r>
            <a:endParaRPr lang="fr-FR" b="1" dirty="0">
              <a:solidFill>
                <a:srgbClr val="00B050"/>
              </a:solidFill>
            </a:endParaRPr>
          </a:p>
          <a:p>
            <a:endParaRPr lang="fr-FR" b="1" dirty="0">
              <a:solidFill>
                <a:srgbClr val="7030A0"/>
              </a:solidFill>
            </a:endParaRPr>
          </a:p>
          <a:p>
            <a:r>
              <a:rPr lang="fr-FR" b="1" dirty="0" err="1">
                <a:solidFill>
                  <a:srgbClr val="0070C0"/>
                </a:solidFill>
              </a:rPr>
              <a:t>Scattered</a:t>
            </a:r>
            <a:r>
              <a:rPr lang="fr-FR" b="1" dirty="0">
                <a:solidFill>
                  <a:srgbClr val="0070C0"/>
                </a:solidFill>
              </a:rPr>
              <a:t> : 3 à 4 </a:t>
            </a:r>
            <a:r>
              <a:rPr lang="fr-FR" b="1" dirty="0" err="1">
                <a:solidFill>
                  <a:srgbClr val="0070C0"/>
                </a:solidFill>
              </a:rPr>
              <a:t>octats</a:t>
            </a:r>
            <a:endParaRPr lang="fr-FR" b="1" dirty="0">
              <a:solidFill>
                <a:srgbClr val="0070C0"/>
              </a:solidFill>
            </a:endParaRPr>
          </a:p>
          <a:p>
            <a:endParaRPr lang="fr-FR" b="1" dirty="0">
              <a:solidFill>
                <a:srgbClr val="7030A0"/>
              </a:solidFill>
            </a:endParaRPr>
          </a:p>
          <a:p>
            <a:r>
              <a:rPr lang="fr-FR" b="1" dirty="0" err="1">
                <a:solidFill>
                  <a:srgbClr val="7030A0"/>
                </a:solidFill>
              </a:rPr>
              <a:t>Broken</a:t>
            </a:r>
            <a:r>
              <a:rPr lang="fr-FR" b="1" dirty="0">
                <a:solidFill>
                  <a:srgbClr val="7030A0"/>
                </a:solidFill>
              </a:rPr>
              <a:t> : 5 à 7 </a:t>
            </a:r>
            <a:r>
              <a:rPr lang="fr-FR" b="1" dirty="0" err="1">
                <a:solidFill>
                  <a:srgbClr val="7030A0"/>
                </a:solidFill>
              </a:rPr>
              <a:t>octats</a:t>
            </a:r>
            <a:endParaRPr lang="fr-FR" b="1" dirty="0">
              <a:solidFill>
                <a:srgbClr val="7030A0"/>
              </a:solidFill>
            </a:endParaRPr>
          </a:p>
          <a:p>
            <a:endParaRPr lang="fr-FR" b="1" dirty="0">
              <a:solidFill>
                <a:srgbClr val="7030A0"/>
              </a:solidFill>
            </a:endParaRPr>
          </a:p>
          <a:p>
            <a:r>
              <a:rPr lang="fr-FR" b="1" dirty="0" err="1">
                <a:solidFill>
                  <a:srgbClr val="C00000"/>
                </a:solidFill>
              </a:rPr>
              <a:t>Overcast</a:t>
            </a:r>
            <a:r>
              <a:rPr lang="fr-FR" b="1" dirty="0">
                <a:solidFill>
                  <a:srgbClr val="C00000"/>
                </a:solidFill>
              </a:rPr>
              <a:t> : 8 / 8</a:t>
            </a:r>
          </a:p>
        </p:txBody>
      </p:sp>
      <p:sp>
        <p:nvSpPr>
          <p:cNvPr id="5" name="ZoneTexte 4">
            <a:extLst>
              <a:ext uri="{FF2B5EF4-FFF2-40B4-BE49-F238E27FC236}">
                <a16:creationId xmlns:a16="http://schemas.microsoft.com/office/drawing/2014/main" id="{375C7605-6938-0578-B002-16DDB84FBB35}"/>
              </a:ext>
            </a:extLst>
          </p:cNvPr>
          <p:cNvSpPr txBox="1"/>
          <p:nvPr/>
        </p:nvSpPr>
        <p:spPr>
          <a:xfrm>
            <a:off x="448919" y="42859"/>
            <a:ext cx="2908644" cy="584775"/>
          </a:xfrm>
          <a:prstGeom prst="rect">
            <a:avLst/>
          </a:prstGeom>
          <a:noFill/>
        </p:spPr>
        <p:txBody>
          <a:bodyPr wrap="square" rtlCol="0">
            <a:spAutoFit/>
          </a:bodyPr>
          <a:lstStyle/>
          <a:p>
            <a:r>
              <a:rPr lang="fr-FR" sz="2800" dirty="0">
                <a:solidFill>
                  <a:schemeClr val="bg1"/>
                </a:solidFill>
                <a:latin typeface="HelveticaNeueLT Com 55 Roman" panose="020B0604020202020204" pitchFamily="34" charset="0"/>
              </a:rPr>
              <a:t>Exemple</a:t>
            </a:r>
            <a:r>
              <a:rPr lang="fr-FR" sz="3200" dirty="0">
                <a:solidFill>
                  <a:schemeClr val="bg1"/>
                </a:solidFill>
                <a:latin typeface="HelveticaNeueLT Com 55 Roman" panose="020B0604020202020204" pitchFamily="34" charset="0"/>
              </a:rPr>
              <a:t> </a:t>
            </a:r>
            <a:r>
              <a:rPr lang="fr-FR" sz="2800" dirty="0">
                <a:solidFill>
                  <a:schemeClr val="bg1"/>
                </a:solidFill>
                <a:latin typeface="HelveticaNeueLT Com 55 Roman" panose="020B0604020202020204" pitchFamily="34" charset="0"/>
              </a:rPr>
              <a:t>3</a:t>
            </a:r>
            <a:endParaRPr lang="fr-FR" sz="3200" dirty="0">
              <a:solidFill>
                <a:schemeClr val="bg1"/>
              </a:solidFill>
              <a:latin typeface="HelveticaNeueLT Com 55 Roman" panose="020B0604020202020204" pitchFamily="34" charset="0"/>
            </a:endParaRPr>
          </a:p>
        </p:txBody>
      </p:sp>
    </p:spTree>
    <p:extLst>
      <p:ext uri="{BB962C8B-B14F-4D97-AF65-F5344CB8AC3E}">
        <p14:creationId xmlns:p14="http://schemas.microsoft.com/office/powerpoint/2010/main" val="3938451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l="16406" t="35392" r="54741" b="50382"/>
          <a:stretch/>
        </p:blipFill>
        <p:spPr>
          <a:xfrm>
            <a:off x="1311964" y="1232452"/>
            <a:ext cx="9971447" cy="2764361"/>
          </a:xfrm>
          <a:prstGeom prst="rect">
            <a:avLst/>
          </a:prstGeom>
        </p:spPr>
      </p:pic>
      <p:pic>
        <p:nvPicPr>
          <p:cNvPr id="4" name="Image 3"/>
          <p:cNvPicPr>
            <a:picLocks noChangeAspect="1"/>
          </p:cNvPicPr>
          <p:nvPr/>
        </p:nvPicPr>
        <p:blipFill rotWithShape="1">
          <a:blip r:embed="rId2"/>
          <a:srcRect l="16406" t="56765" r="54741" b="31927"/>
          <a:stretch/>
        </p:blipFill>
        <p:spPr>
          <a:xfrm>
            <a:off x="1311964" y="4439265"/>
            <a:ext cx="9971447" cy="2197509"/>
          </a:xfrm>
          <a:prstGeom prst="rect">
            <a:avLst/>
          </a:prstGeom>
        </p:spPr>
      </p:pic>
    </p:spTree>
    <p:extLst>
      <p:ext uri="{BB962C8B-B14F-4D97-AF65-F5344CB8AC3E}">
        <p14:creationId xmlns:p14="http://schemas.microsoft.com/office/powerpoint/2010/main" val="2941036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826467" y="1862137"/>
            <a:ext cx="8825658" cy="3329581"/>
          </a:xfrm>
          <a:prstGeom prst="rect">
            <a:avLst/>
          </a:prstGeom>
        </p:spPr>
        <p:txBody>
          <a:bodyPr anchor="ct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8000" b="1" dirty="0">
                <a:latin typeface="HelveticaNeueLT Com 45 Lt" panose="020B0403020202020204" pitchFamily="34" charset="0"/>
              </a:rPr>
              <a:t>Q &amp; A ?</a:t>
            </a:r>
          </a:p>
        </p:txBody>
      </p:sp>
    </p:spTree>
    <p:extLst>
      <p:ext uri="{BB962C8B-B14F-4D97-AF65-F5344CB8AC3E}">
        <p14:creationId xmlns:p14="http://schemas.microsoft.com/office/powerpoint/2010/main" val="2173084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ZoneTexte 2"/>
          <p:cNvSpPr txBox="1"/>
          <p:nvPr/>
        </p:nvSpPr>
        <p:spPr>
          <a:xfrm>
            <a:off x="1071563" y="1300163"/>
            <a:ext cx="8829675" cy="3477875"/>
          </a:xfrm>
          <a:prstGeom prst="rect">
            <a:avLst/>
          </a:prstGeom>
          <a:noFill/>
        </p:spPr>
        <p:txBody>
          <a:bodyPr wrap="square" rtlCol="0">
            <a:spAutoFit/>
          </a:bodyPr>
          <a:lstStyle/>
          <a:p>
            <a:r>
              <a:rPr lang="fr-FR" sz="6000" b="1" dirty="0">
                <a:solidFill>
                  <a:srgbClr val="0070C0"/>
                </a:solidFill>
                <a:latin typeface="HelveticaNeueLT Com 55 Roman" panose="020B0604020202020204" pitchFamily="34" charset="0"/>
              </a:rPr>
              <a:t>Atmosphère et Nuages</a:t>
            </a:r>
          </a:p>
          <a:p>
            <a:endParaRPr lang="fr-FR" sz="4000" b="1" dirty="0">
              <a:solidFill>
                <a:srgbClr val="0070C0"/>
              </a:solidFill>
              <a:latin typeface="HelveticaNeueLT Com 55 Roman" panose="020B0604020202020204" pitchFamily="34" charset="0"/>
            </a:endParaRPr>
          </a:p>
          <a:p>
            <a:r>
              <a:rPr lang="fr-FR" sz="4000" b="1" dirty="0">
                <a:solidFill>
                  <a:srgbClr val="AFDDFF"/>
                </a:solidFill>
                <a:latin typeface="HelveticaNeueLT Com 55 Roman" panose="020B0604020202020204" pitchFamily="34" charset="0"/>
              </a:rPr>
              <a:t>Préparation d’un vol</a:t>
            </a:r>
          </a:p>
          <a:p>
            <a:endParaRPr lang="fr-FR" sz="4000" b="1" dirty="0">
              <a:solidFill>
                <a:srgbClr val="AFDDFF"/>
              </a:solidFill>
              <a:latin typeface="HelveticaNeueLT Com 55 Roman" panose="020B0604020202020204" pitchFamily="34" charset="0"/>
            </a:endParaRPr>
          </a:p>
          <a:p>
            <a:r>
              <a:rPr lang="fr-FR" sz="4000" b="1" dirty="0">
                <a:solidFill>
                  <a:srgbClr val="AFDDFF"/>
                </a:solidFill>
                <a:latin typeface="HelveticaNeueLT Com 55 Roman" panose="020B0604020202020204" pitchFamily="34" charset="0"/>
              </a:rPr>
              <a:t>Etude de cas</a:t>
            </a:r>
          </a:p>
        </p:txBody>
      </p:sp>
    </p:spTree>
    <p:extLst>
      <p:ext uri="{BB962C8B-B14F-4D97-AF65-F5344CB8AC3E}">
        <p14:creationId xmlns:p14="http://schemas.microsoft.com/office/powerpoint/2010/main" val="1179459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ZoneTexte 2"/>
          <p:cNvSpPr txBox="1"/>
          <p:nvPr/>
        </p:nvSpPr>
        <p:spPr>
          <a:xfrm>
            <a:off x="1071563" y="600058"/>
            <a:ext cx="10529887" cy="3539430"/>
          </a:xfrm>
          <a:prstGeom prst="rect">
            <a:avLst/>
          </a:prstGeom>
          <a:noFill/>
        </p:spPr>
        <p:txBody>
          <a:bodyPr wrap="square" rtlCol="0">
            <a:spAutoFit/>
          </a:bodyPr>
          <a:lstStyle/>
          <a:p>
            <a:r>
              <a:rPr lang="fr-FR" sz="4000" b="1" dirty="0">
                <a:solidFill>
                  <a:srgbClr val="0070C0"/>
                </a:solidFill>
                <a:latin typeface="HelveticaNeueLT Com 55 Roman" panose="020B0604020202020204" pitchFamily="34" charset="0"/>
              </a:rPr>
              <a:t>Loi de la température :</a:t>
            </a:r>
          </a:p>
          <a:p>
            <a:endParaRPr lang="fr-FR" sz="4000" b="1" dirty="0">
              <a:solidFill>
                <a:srgbClr val="0070C0"/>
              </a:solidFill>
              <a:latin typeface="HelveticaNeueLT Com 55 Roman" panose="020B0604020202020204" pitchFamily="34" charset="0"/>
            </a:endParaRPr>
          </a:p>
          <a:p>
            <a:r>
              <a:rPr lang="fr-FR" sz="4000" b="1" dirty="0">
                <a:solidFill>
                  <a:schemeClr val="bg1"/>
                </a:solidFill>
                <a:latin typeface="HelveticaNeueLT Com 55 Roman" panose="020B0604020202020204" pitchFamily="34" charset="0"/>
              </a:rPr>
              <a:t>-2° / +1000 </a:t>
            </a:r>
            <a:r>
              <a:rPr lang="fr-FR" sz="4000" b="1" dirty="0" err="1">
                <a:solidFill>
                  <a:schemeClr val="bg1"/>
                </a:solidFill>
                <a:latin typeface="HelveticaNeueLT Com 55 Roman" panose="020B0604020202020204" pitchFamily="34" charset="0"/>
              </a:rPr>
              <a:t>ft</a:t>
            </a:r>
            <a:endParaRPr lang="fr-FR" sz="4000" b="1" dirty="0">
              <a:solidFill>
                <a:schemeClr val="bg1"/>
              </a:solidFill>
              <a:latin typeface="HelveticaNeueLT Com 55 Roman" panose="020B0604020202020204" pitchFamily="34" charset="0"/>
            </a:endParaRPr>
          </a:p>
          <a:p>
            <a:endParaRPr lang="fr-FR" sz="4000" b="1" dirty="0">
              <a:solidFill>
                <a:srgbClr val="AFDDFF"/>
              </a:solidFill>
              <a:latin typeface="HelveticaNeueLT Com 55 Roman" panose="020B0604020202020204" pitchFamily="34" charset="0"/>
            </a:endParaRPr>
          </a:p>
          <a:p>
            <a:r>
              <a:rPr lang="fr-FR" sz="3200" b="1" dirty="0">
                <a:solidFill>
                  <a:srgbClr val="0070C0"/>
                </a:solidFill>
                <a:latin typeface="HelveticaNeueLT Com 55 Roman" panose="020B0604020202020204" pitchFamily="34" charset="0"/>
              </a:rPr>
              <a:t>Si à Sabonnères il fait </a:t>
            </a:r>
            <a:r>
              <a:rPr lang="fr-FR" sz="3200" b="1" dirty="0">
                <a:solidFill>
                  <a:schemeClr val="bg1"/>
                </a:solidFill>
                <a:latin typeface="HelveticaNeueLT Com 55 Roman" panose="020B0604020202020204" pitchFamily="34" charset="0"/>
              </a:rPr>
              <a:t>13° C</a:t>
            </a:r>
            <a:r>
              <a:rPr lang="fr-FR" sz="3200" b="1" dirty="0">
                <a:solidFill>
                  <a:srgbClr val="0070C0"/>
                </a:solidFill>
                <a:latin typeface="HelveticaNeueLT Com 55 Roman" panose="020B0604020202020204" pitchFamily="34" charset="0"/>
              </a:rPr>
              <a:t>, quelle devrait être la température à Peyresourde (5 193 </a:t>
            </a:r>
            <a:r>
              <a:rPr lang="fr-FR" sz="3200" b="1" dirty="0" err="1">
                <a:solidFill>
                  <a:srgbClr val="0070C0"/>
                </a:solidFill>
                <a:latin typeface="HelveticaNeueLT Com 55 Roman" panose="020B0604020202020204" pitchFamily="34" charset="0"/>
              </a:rPr>
              <a:t>ft</a:t>
            </a:r>
            <a:r>
              <a:rPr lang="fr-FR" sz="3200" b="1" dirty="0">
                <a:solidFill>
                  <a:srgbClr val="0070C0"/>
                </a:solidFill>
                <a:latin typeface="HelveticaNeueLT Com 55 Roman" panose="020B0604020202020204" pitchFamily="34" charset="0"/>
              </a:rPr>
              <a:t>) ?</a:t>
            </a:r>
          </a:p>
        </p:txBody>
      </p:sp>
    </p:spTree>
    <p:extLst>
      <p:ext uri="{BB962C8B-B14F-4D97-AF65-F5344CB8AC3E}">
        <p14:creationId xmlns:p14="http://schemas.microsoft.com/office/powerpoint/2010/main" val="623967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ZoneTexte 2"/>
          <p:cNvSpPr txBox="1"/>
          <p:nvPr/>
        </p:nvSpPr>
        <p:spPr>
          <a:xfrm>
            <a:off x="1071563" y="600058"/>
            <a:ext cx="10529887" cy="5016758"/>
          </a:xfrm>
          <a:prstGeom prst="rect">
            <a:avLst/>
          </a:prstGeom>
          <a:noFill/>
        </p:spPr>
        <p:txBody>
          <a:bodyPr wrap="square" rtlCol="0">
            <a:spAutoFit/>
          </a:bodyPr>
          <a:lstStyle/>
          <a:p>
            <a:r>
              <a:rPr lang="fr-FR" sz="4000" b="1" dirty="0">
                <a:solidFill>
                  <a:srgbClr val="0070C0"/>
                </a:solidFill>
                <a:latin typeface="HelveticaNeueLT Com 55 Roman" panose="020B0604020202020204" pitchFamily="34" charset="0"/>
              </a:rPr>
              <a:t>Loi de la température :</a:t>
            </a:r>
          </a:p>
          <a:p>
            <a:endParaRPr lang="fr-FR" sz="4000" b="1" dirty="0">
              <a:solidFill>
                <a:srgbClr val="0070C0"/>
              </a:solidFill>
              <a:latin typeface="HelveticaNeueLT Com 55 Roman" panose="020B0604020202020204" pitchFamily="34" charset="0"/>
            </a:endParaRPr>
          </a:p>
          <a:p>
            <a:r>
              <a:rPr lang="fr-FR" sz="4000" b="1" dirty="0">
                <a:solidFill>
                  <a:schemeClr val="bg1"/>
                </a:solidFill>
                <a:latin typeface="HelveticaNeueLT Com 55 Roman" panose="020B0604020202020204" pitchFamily="34" charset="0"/>
              </a:rPr>
              <a:t>-2° / 1000 </a:t>
            </a:r>
            <a:r>
              <a:rPr lang="fr-FR" sz="4000" b="1" dirty="0" err="1">
                <a:solidFill>
                  <a:schemeClr val="bg1"/>
                </a:solidFill>
                <a:latin typeface="HelveticaNeueLT Com 55 Roman" panose="020B0604020202020204" pitchFamily="34" charset="0"/>
              </a:rPr>
              <a:t>ft</a:t>
            </a:r>
            <a:endParaRPr lang="fr-FR" sz="4000" b="1" dirty="0">
              <a:solidFill>
                <a:schemeClr val="bg1"/>
              </a:solidFill>
              <a:latin typeface="HelveticaNeueLT Com 55 Roman" panose="020B0604020202020204" pitchFamily="34" charset="0"/>
            </a:endParaRPr>
          </a:p>
          <a:p>
            <a:endParaRPr lang="fr-FR" sz="4000" b="1" dirty="0">
              <a:solidFill>
                <a:srgbClr val="AFDDFF"/>
              </a:solidFill>
              <a:latin typeface="HelveticaNeueLT Com 55 Roman" panose="020B0604020202020204" pitchFamily="34" charset="0"/>
            </a:endParaRPr>
          </a:p>
          <a:p>
            <a:r>
              <a:rPr lang="fr-FR" sz="3200" b="1" dirty="0">
                <a:solidFill>
                  <a:srgbClr val="0070C0"/>
                </a:solidFill>
                <a:latin typeface="HelveticaNeueLT Com 55 Roman" panose="020B0604020202020204" pitchFamily="34" charset="0"/>
              </a:rPr>
              <a:t>Si à Sabonnères il fait </a:t>
            </a:r>
            <a:r>
              <a:rPr lang="fr-FR" sz="3200" b="1" dirty="0">
                <a:solidFill>
                  <a:schemeClr val="bg1"/>
                </a:solidFill>
                <a:latin typeface="HelveticaNeueLT Com 55 Roman" panose="020B0604020202020204" pitchFamily="34" charset="0"/>
              </a:rPr>
              <a:t>13° C</a:t>
            </a:r>
            <a:r>
              <a:rPr lang="fr-FR" sz="3200" b="1" dirty="0">
                <a:solidFill>
                  <a:srgbClr val="0070C0"/>
                </a:solidFill>
                <a:latin typeface="HelveticaNeueLT Com 55 Roman" panose="020B0604020202020204" pitchFamily="34" charset="0"/>
              </a:rPr>
              <a:t>, quelle devrait être la température à Peyresourde ?</a:t>
            </a:r>
          </a:p>
          <a:p>
            <a:endParaRPr lang="fr-FR" sz="3200" b="1" dirty="0">
              <a:solidFill>
                <a:srgbClr val="0070C0"/>
              </a:solidFill>
              <a:latin typeface="HelveticaNeueLT Com 55 Roman" panose="020B0604020202020204" pitchFamily="34" charset="0"/>
            </a:endParaRPr>
          </a:p>
          <a:p>
            <a:r>
              <a:rPr lang="fr-FR" sz="3200" b="1" dirty="0">
                <a:solidFill>
                  <a:srgbClr val="0070C0"/>
                </a:solidFill>
                <a:latin typeface="HelveticaNeueLT Com 55 Roman" panose="020B0604020202020204" pitchFamily="34" charset="0"/>
              </a:rPr>
              <a:t>LF3126 : 1050 </a:t>
            </a:r>
            <a:r>
              <a:rPr lang="fr-FR" sz="3200" b="1" dirty="0" err="1">
                <a:solidFill>
                  <a:srgbClr val="0070C0"/>
                </a:solidFill>
                <a:latin typeface="HelveticaNeueLT Com 55 Roman" panose="020B0604020202020204" pitchFamily="34" charset="0"/>
              </a:rPr>
              <a:t>ft</a:t>
            </a:r>
            <a:endParaRPr lang="fr-FR" sz="3200" b="1" dirty="0">
              <a:solidFill>
                <a:srgbClr val="0070C0"/>
              </a:solidFill>
              <a:latin typeface="HelveticaNeueLT Com 55 Roman" panose="020B0604020202020204" pitchFamily="34" charset="0"/>
            </a:endParaRPr>
          </a:p>
          <a:p>
            <a:r>
              <a:rPr lang="fr-FR" sz="3200" b="1" dirty="0">
                <a:solidFill>
                  <a:srgbClr val="0070C0"/>
                </a:solidFill>
                <a:latin typeface="HelveticaNeueLT Com 55 Roman" panose="020B0604020202020204" pitchFamily="34" charset="0"/>
              </a:rPr>
              <a:t>LFIP      : 5193 </a:t>
            </a:r>
            <a:r>
              <a:rPr lang="fr-FR" sz="3200" b="1" dirty="0" err="1">
                <a:solidFill>
                  <a:srgbClr val="0070C0"/>
                </a:solidFill>
                <a:latin typeface="HelveticaNeueLT Com 55 Roman" panose="020B0604020202020204" pitchFamily="34" charset="0"/>
              </a:rPr>
              <a:t>ft</a:t>
            </a:r>
            <a:endParaRPr lang="fr-FR" sz="3200" b="1" dirty="0">
              <a:solidFill>
                <a:schemeClr val="bg1"/>
              </a:solidFill>
              <a:latin typeface="HelveticaNeueLT Com 55 Roman" panose="020B0604020202020204" pitchFamily="34" charset="0"/>
            </a:endParaRPr>
          </a:p>
        </p:txBody>
      </p:sp>
      <p:sp>
        <p:nvSpPr>
          <p:cNvPr id="2" name="ZoneTexte 1"/>
          <p:cNvSpPr txBox="1"/>
          <p:nvPr/>
        </p:nvSpPr>
        <p:spPr>
          <a:xfrm>
            <a:off x="5457825" y="4614856"/>
            <a:ext cx="6143625" cy="954107"/>
          </a:xfrm>
          <a:prstGeom prst="rect">
            <a:avLst/>
          </a:prstGeom>
          <a:noFill/>
        </p:spPr>
        <p:txBody>
          <a:bodyPr wrap="square" rtlCol="0">
            <a:spAutoFit/>
          </a:bodyPr>
          <a:lstStyle/>
          <a:p>
            <a:r>
              <a:rPr lang="fr-FR" sz="2400" dirty="0">
                <a:solidFill>
                  <a:schemeClr val="bg1"/>
                </a:solidFill>
              </a:rPr>
              <a:t>Ecart d’altitude : 5193 - 1050 = 4143 </a:t>
            </a:r>
            <a:r>
              <a:rPr lang="fr-FR" sz="2400" dirty="0" err="1">
                <a:solidFill>
                  <a:schemeClr val="bg1"/>
                </a:solidFill>
              </a:rPr>
              <a:t>ft</a:t>
            </a:r>
            <a:endParaRPr lang="fr-FR" sz="2400" dirty="0">
              <a:solidFill>
                <a:schemeClr val="bg1"/>
              </a:solidFill>
            </a:endParaRPr>
          </a:p>
          <a:p>
            <a:r>
              <a:rPr lang="fr-FR" sz="2400" dirty="0">
                <a:solidFill>
                  <a:schemeClr val="bg1"/>
                </a:solidFill>
                <a:sym typeface="Wingdings" panose="05000000000000000000" pitchFamily="2" charset="2"/>
              </a:rPr>
              <a:t> 13 – 2 / 1000 x 4143 =   </a:t>
            </a:r>
            <a:r>
              <a:rPr lang="fr-FR" sz="3200" b="1" dirty="0">
                <a:solidFill>
                  <a:schemeClr val="bg1"/>
                </a:solidFill>
                <a:sym typeface="Wingdings" panose="05000000000000000000" pitchFamily="2" charset="2"/>
              </a:rPr>
              <a:t>4,7 °C</a:t>
            </a:r>
            <a:r>
              <a:rPr lang="fr-FR" sz="3200" b="1" dirty="0">
                <a:solidFill>
                  <a:schemeClr val="bg1"/>
                </a:solidFill>
              </a:rPr>
              <a:t> </a:t>
            </a:r>
          </a:p>
        </p:txBody>
      </p:sp>
      <p:sp>
        <p:nvSpPr>
          <p:cNvPr id="4" name="ZoneTexte 3"/>
          <p:cNvSpPr txBox="1"/>
          <p:nvPr/>
        </p:nvSpPr>
        <p:spPr>
          <a:xfrm>
            <a:off x="1071563" y="6074026"/>
            <a:ext cx="10415588" cy="461665"/>
          </a:xfrm>
          <a:prstGeom prst="rect">
            <a:avLst/>
          </a:prstGeom>
          <a:noFill/>
        </p:spPr>
        <p:txBody>
          <a:bodyPr wrap="square" rtlCol="0">
            <a:spAutoFit/>
          </a:bodyPr>
          <a:lstStyle/>
          <a:p>
            <a:r>
              <a:rPr lang="fr-FR" sz="2400" dirty="0">
                <a:solidFill>
                  <a:srgbClr val="FF0000"/>
                </a:solidFill>
              </a:rPr>
              <a:t>Donc ATTENTION en cas d’atmosphère humide, le moteur peut givrer</a:t>
            </a:r>
            <a:endParaRPr lang="fr-FR" sz="3200" b="1" dirty="0">
              <a:solidFill>
                <a:srgbClr val="FF0000"/>
              </a:solidFill>
            </a:endParaRPr>
          </a:p>
        </p:txBody>
      </p:sp>
    </p:spTree>
    <p:extLst>
      <p:ext uri="{BB962C8B-B14F-4D97-AF65-F5344CB8AC3E}">
        <p14:creationId xmlns:p14="http://schemas.microsoft.com/office/powerpoint/2010/main" val="881383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ZoneTexte 2"/>
          <p:cNvSpPr txBox="1"/>
          <p:nvPr/>
        </p:nvSpPr>
        <p:spPr>
          <a:xfrm>
            <a:off x="1071563" y="600058"/>
            <a:ext cx="10529887" cy="707886"/>
          </a:xfrm>
          <a:prstGeom prst="rect">
            <a:avLst/>
          </a:prstGeom>
          <a:noFill/>
        </p:spPr>
        <p:txBody>
          <a:bodyPr wrap="square" rtlCol="0">
            <a:spAutoFit/>
          </a:bodyPr>
          <a:lstStyle/>
          <a:p>
            <a:r>
              <a:rPr lang="fr-FR" sz="4000" b="1" dirty="0">
                <a:solidFill>
                  <a:srgbClr val="0070C0"/>
                </a:solidFill>
                <a:latin typeface="HelveticaNeueLT Com 55 Roman" panose="020B0604020202020204" pitchFamily="34" charset="0"/>
              </a:rPr>
              <a:t>Température et point de rosée</a:t>
            </a:r>
          </a:p>
        </p:txBody>
      </p:sp>
      <p:grpSp>
        <p:nvGrpSpPr>
          <p:cNvPr id="10" name="Groupe 9">
            <a:extLst>
              <a:ext uri="{FF2B5EF4-FFF2-40B4-BE49-F238E27FC236}">
                <a16:creationId xmlns:a16="http://schemas.microsoft.com/office/drawing/2014/main" id="{2F590CF8-1292-7BE1-6B8E-A5C536EDDBF6}"/>
              </a:ext>
            </a:extLst>
          </p:cNvPr>
          <p:cNvGrpSpPr/>
          <p:nvPr/>
        </p:nvGrpSpPr>
        <p:grpSpPr>
          <a:xfrm>
            <a:off x="1911927" y="1421026"/>
            <a:ext cx="6935512" cy="5189839"/>
            <a:chOff x="1911927" y="1421026"/>
            <a:chExt cx="6935512" cy="5189839"/>
          </a:xfrm>
        </p:grpSpPr>
        <p:pic>
          <p:nvPicPr>
            <p:cNvPr id="4" name="Image 3">
              <a:extLst>
                <a:ext uri="{FF2B5EF4-FFF2-40B4-BE49-F238E27FC236}">
                  <a16:creationId xmlns:a16="http://schemas.microsoft.com/office/drawing/2014/main" id="{EEE4D29E-DCF4-575C-9A70-CE444C164528}"/>
                </a:ext>
              </a:extLst>
            </p:cNvPr>
            <p:cNvPicPr>
              <a:picLocks noChangeAspect="1"/>
            </p:cNvPicPr>
            <p:nvPr/>
          </p:nvPicPr>
          <p:blipFill rotWithShape="1">
            <a:blip r:embed="rId2"/>
            <a:srcRect l="1624" t="3011" r="663" b="1564"/>
            <a:stretch/>
          </p:blipFill>
          <p:spPr>
            <a:xfrm>
              <a:off x="1911927" y="1421026"/>
              <a:ext cx="6935512" cy="5189839"/>
            </a:xfrm>
            <a:prstGeom prst="rect">
              <a:avLst/>
            </a:prstGeom>
          </p:spPr>
        </p:pic>
        <p:cxnSp>
          <p:nvCxnSpPr>
            <p:cNvPr id="6" name="Connecteur droit 5">
              <a:extLst>
                <a:ext uri="{FF2B5EF4-FFF2-40B4-BE49-F238E27FC236}">
                  <a16:creationId xmlns:a16="http://schemas.microsoft.com/office/drawing/2014/main" id="{88B43CD2-A462-2609-5672-5DBC4DC5C885}"/>
                </a:ext>
              </a:extLst>
            </p:cNvPr>
            <p:cNvCxnSpPr>
              <a:cxnSpLocks/>
            </p:cNvCxnSpPr>
            <p:nvPr/>
          </p:nvCxnSpPr>
          <p:spPr>
            <a:xfrm>
              <a:off x="6152272" y="2508422"/>
              <a:ext cx="0" cy="3749520"/>
            </a:xfrm>
            <a:prstGeom prst="line">
              <a:avLst/>
            </a:prstGeom>
            <a:ln w="22225">
              <a:solidFill>
                <a:schemeClr val="tx2">
                  <a:lumMod val="50000"/>
                  <a:alpha val="90000"/>
                </a:schemeClr>
              </a:solidFill>
            </a:ln>
          </p:spPr>
          <p:style>
            <a:lnRef idx="1">
              <a:schemeClr val="dk1"/>
            </a:lnRef>
            <a:fillRef idx="0">
              <a:schemeClr val="dk1"/>
            </a:fillRef>
            <a:effectRef idx="0">
              <a:schemeClr val="dk1"/>
            </a:effectRef>
            <a:fontRef idx="minor">
              <a:schemeClr val="tx1"/>
            </a:fontRef>
          </p:style>
        </p:cxnSp>
        <p:cxnSp>
          <p:nvCxnSpPr>
            <p:cNvPr id="8" name="Connecteur droit 7">
              <a:extLst>
                <a:ext uri="{FF2B5EF4-FFF2-40B4-BE49-F238E27FC236}">
                  <a16:creationId xmlns:a16="http://schemas.microsoft.com/office/drawing/2014/main" id="{90EC83F4-CB36-38A7-BF76-47E349F7EB8F}"/>
                </a:ext>
              </a:extLst>
            </p:cNvPr>
            <p:cNvCxnSpPr>
              <a:cxnSpLocks/>
            </p:cNvCxnSpPr>
            <p:nvPr/>
          </p:nvCxnSpPr>
          <p:spPr>
            <a:xfrm>
              <a:off x="5139399" y="3429000"/>
              <a:ext cx="0" cy="2828942"/>
            </a:xfrm>
            <a:prstGeom prst="line">
              <a:avLst/>
            </a:prstGeom>
            <a:ln w="22225">
              <a:solidFill>
                <a:schemeClr val="tx2">
                  <a:lumMod val="50000"/>
                  <a:alpha val="90000"/>
                </a:schemeClr>
              </a:solidFill>
            </a:ln>
          </p:spPr>
          <p:style>
            <a:lnRef idx="1">
              <a:schemeClr val="dk1"/>
            </a:lnRef>
            <a:fillRef idx="0">
              <a:schemeClr val="dk1"/>
            </a:fillRef>
            <a:effectRef idx="0">
              <a:schemeClr val="dk1"/>
            </a:effectRef>
            <a:fontRef idx="minor">
              <a:schemeClr val="tx1"/>
            </a:fontRef>
          </p:style>
        </p:cxnSp>
      </p:grpSp>
      <p:sp>
        <p:nvSpPr>
          <p:cNvPr id="11" name="ZoneTexte 10">
            <a:extLst>
              <a:ext uri="{FF2B5EF4-FFF2-40B4-BE49-F238E27FC236}">
                <a16:creationId xmlns:a16="http://schemas.microsoft.com/office/drawing/2014/main" id="{104953AC-27C7-D1F2-535C-04585AB128E8}"/>
              </a:ext>
            </a:extLst>
          </p:cNvPr>
          <p:cNvSpPr txBox="1"/>
          <p:nvPr/>
        </p:nvSpPr>
        <p:spPr>
          <a:xfrm>
            <a:off x="9045527" y="2067951"/>
            <a:ext cx="2982350" cy="923330"/>
          </a:xfrm>
          <a:prstGeom prst="rect">
            <a:avLst/>
          </a:prstGeom>
          <a:noFill/>
        </p:spPr>
        <p:txBody>
          <a:bodyPr wrap="square" rtlCol="0">
            <a:spAutoFit/>
          </a:bodyPr>
          <a:lstStyle/>
          <a:p>
            <a:r>
              <a:rPr lang="fr-FR" b="1" dirty="0">
                <a:solidFill>
                  <a:schemeClr val="bg1"/>
                </a:solidFill>
              </a:rPr>
              <a:t>T</a:t>
            </a:r>
            <a:r>
              <a:rPr lang="fr-FR" dirty="0">
                <a:solidFill>
                  <a:schemeClr val="bg1"/>
                </a:solidFill>
              </a:rPr>
              <a:t> : Température sous abri</a:t>
            </a:r>
          </a:p>
          <a:p>
            <a:endParaRPr lang="fr-FR" dirty="0">
              <a:solidFill>
                <a:schemeClr val="bg1"/>
              </a:solidFill>
            </a:endParaRPr>
          </a:p>
          <a:p>
            <a:r>
              <a:rPr lang="fr-FR" b="1" dirty="0">
                <a:solidFill>
                  <a:schemeClr val="bg1"/>
                </a:solidFill>
              </a:rPr>
              <a:t>Td</a:t>
            </a:r>
            <a:r>
              <a:rPr lang="fr-FR" dirty="0">
                <a:solidFill>
                  <a:schemeClr val="bg1"/>
                </a:solidFill>
              </a:rPr>
              <a:t> : point de rosée</a:t>
            </a:r>
          </a:p>
        </p:txBody>
      </p:sp>
      <p:sp>
        <p:nvSpPr>
          <p:cNvPr id="12" name="ZoneTexte 11">
            <a:extLst>
              <a:ext uri="{FF2B5EF4-FFF2-40B4-BE49-F238E27FC236}">
                <a16:creationId xmlns:a16="http://schemas.microsoft.com/office/drawing/2014/main" id="{80E56FD9-531A-615F-2892-EB2B08133DBF}"/>
              </a:ext>
            </a:extLst>
          </p:cNvPr>
          <p:cNvSpPr txBox="1"/>
          <p:nvPr/>
        </p:nvSpPr>
        <p:spPr>
          <a:xfrm>
            <a:off x="8505337" y="1318615"/>
            <a:ext cx="441146" cy="369332"/>
          </a:xfrm>
          <a:prstGeom prst="rect">
            <a:avLst/>
          </a:prstGeom>
          <a:noFill/>
        </p:spPr>
        <p:txBody>
          <a:bodyPr wrap="none" rtlCol="0">
            <a:spAutoFit/>
          </a:bodyPr>
          <a:lstStyle/>
          <a:p>
            <a:r>
              <a:rPr lang="fr-FR" b="1" dirty="0">
                <a:solidFill>
                  <a:schemeClr val="bg1"/>
                </a:solidFill>
              </a:rPr>
              <a:t>Td</a:t>
            </a:r>
          </a:p>
        </p:txBody>
      </p:sp>
      <p:sp>
        <p:nvSpPr>
          <p:cNvPr id="13" name="ZoneTexte 12">
            <a:extLst>
              <a:ext uri="{FF2B5EF4-FFF2-40B4-BE49-F238E27FC236}">
                <a16:creationId xmlns:a16="http://schemas.microsoft.com/office/drawing/2014/main" id="{E3695652-D0D3-D739-7F12-8DFF7999706E}"/>
              </a:ext>
            </a:extLst>
          </p:cNvPr>
          <p:cNvSpPr txBox="1"/>
          <p:nvPr/>
        </p:nvSpPr>
        <p:spPr>
          <a:xfrm>
            <a:off x="1470781" y="6073276"/>
            <a:ext cx="280846" cy="369332"/>
          </a:xfrm>
          <a:prstGeom prst="rect">
            <a:avLst/>
          </a:prstGeom>
          <a:noFill/>
        </p:spPr>
        <p:txBody>
          <a:bodyPr wrap="none" rtlCol="0">
            <a:spAutoFit/>
          </a:bodyPr>
          <a:lstStyle/>
          <a:p>
            <a:r>
              <a:rPr lang="fr-FR" b="1" dirty="0">
                <a:solidFill>
                  <a:schemeClr val="bg1"/>
                </a:solidFill>
              </a:rPr>
              <a:t>T</a:t>
            </a:r>
          </a:p>
        </p:txBody>
      </p:sp>
      <p:sp>
        <p:nvSpPr>
          <p:cNvPr id="14" name="ZoneTexte 13">
            <a:extLst>
              <a:ext uri="{FF2B5EF4-FFF2-40B4-BE49-F238E27FC236}">
                <a16:creationId xmlns:a16="http://schemas.microsoft.com/office/drawing/2014/main" id="{E695E91C-027A-CB5F-2EB8-DA02B369C25B}"/>
              </a:ext>
            </a:extLst>
          </p:cNvPr>
          <p:cNvSpPr txBox="1"/>
          <p:nvPr/>
        </p:nvSpPr>
        <p:spPr>
          <a:xfrm>
            <a:off x="9033803" y="3587965"/>
            <a:ext cx="3146473" cy="731995"/>
          </a:xfrm>
          <a:prstGeom prst="rect">
            <a:avLst/>
          </a:prstGeom>
          <a:noFill/>
        </p:spPr>
        <p:txBody>
          <a:bodyPr wrap="square" rtlCol="0">
            <a:spAutoFit/>
          </a:bodyPr>
          <a:lstStyle/>
          <a:p>
            <a:pPr algn="ctr"/>
            <a:r>
              <a:rPr lang="fr-FR" b="1" dirty="0">
                <a:solidFill>
                  <a:schemeClr val="bg1"/>
                </a:solidFill>
              </a:rPr>
              <a:t>La formule d’ESPY</a:t>
            </a:r>
            <a:endParaRPr lang="fr-FR" dirty="0">
              <a:solidFill>
                <a:schemeClr val="bg1"/>
              </a:solidFill>
            </a:endParaRPr>
          </a:p>
          <a:p>
            <a:pPr>
              <a:lnSpc>
                <a:spcPct val="150000"/>
              </a:lnSpc>
            </a:pPr>
            <a:r>
              <a:rPr lang="fr-FR" b="1" dirty="0" err="1">
                <a:solidFill>
                  <a:schemeClr val="bg1"/>
                </a:solidFill>
              </a:rPr>
              <a:t>Hnuage</a:t>
            </a:r>
            <a:r>
              <a:rPr lang="fr-FR" b="1" dirty="0">
                <a:solidFill>
                  <a:schemeClr val="bg1"/>
                </a:solidFill>
              </a:rPr>
              <a:t> (</a:t>
            </a:r>
            <a:r>
              <a:rPr lang="fr-FR" b="1" dirty="0" err="1">
                <a:solidFill>
                  <a:schemeClr val="bg1"/>
                </a:solidFill>
              </a:rPr>
              <a:t>ft</a:t>
            </a:r>
            <a:r>
              <a:rPr lang="fr-FR" b="1" dirty="0">
                <a:solidFill>
                  <a:schemeClr val="bg1"/>
                </a:solidFill>
              </a:rPr>
              <a:t>) = 407 x (T – Td)</a:t>
            </a:r>
            <a:endParaRPr lang="fr-FR" dirty="0">
              <a:solidFill>
                <a:schemeClr val="bg1"/>
              </a:solidFill>
            </a:endParaRPr>
          </a:p>
        </p:txBody>
      </p:sp>
      <p:sp>
        <p:nvSpPr>
          <p:cNvPr id="15" name="ZoneTexte 14">
            <a:extLst>
              <a:ext uri="{FF2B5EF4-FFF2-40B4-BE49-F238E27FC236}">
                <a16:creationId xmlns:a16="http://schemas.microsoft.com/office/drawing/2014/main" id="{328E90E7-A8C8-5D9B-76E5-2167BF3180BB}"/>
              </a:ext>
            </a:extLst>
          </p:cNvPr>
          <p:cNvSpPr txBox="1"/>
          <p:nvPr/>
        </p:nvSpPr>
        <p:spPr>
          <a:xfrm>
            <a:off x="9186203" y="4473526"/>
            <a:ext cx="2841674" cy="1477328"/>
          </a:xfrm>
          <a:prstGeom prst="rect">
            <a:avLst/>
          </a:prstGeom>
          <a:noFill/>
        </p:spPr>
        <p:txBody>
          <a:bodyPr wrap="square" rtlCol="0">
            <a:spAutoFit/>
          </a:bodyPr>
          <a:lstStyle/>
          <a:p>
            <a:r>
              <a:rPr lang="fr-FR" dirty="0">
                <a:solidFill>
                  <a:schemeClr val="bg1"/>
                </a:solidFill>
              </a:rPr>
              <a:t>Cette formule donne, s’il y a des nuages, la hauteur de la base des nuages </a:t>
            </a:r>
            <a:r>
              <a:rPr lang="fr-FR" u="sng" dirty="0">
                <a:solidFill>
                  <a:schemeClr val="bg1"/>
                </a:solidFill>
              </a:rPr>
              <a:t>au dessus du sol</a:t>
            </a:r>
          </a:p>
        </p:txBody>
      </p:sp>
    </p:spTree>
    <p:extLst>
      <p:ext uri="{BB962C8B-B14F-4D97-AF65-F5344CB8AC3E}">
        <p14:creationId xmlns:p14="http://schemas.microsoft.com/office/powerpoint/2010/main" val="2769027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ZoneTexte 2"/>
          <p:cNvSpPr txBox="1"/>
          <p:nvPr/>
        </p:nvSpPr>
        <p:spPr>
          <a:xfrm>
            <a:off x="1071563" y="600058"/>
            <a:ext cx="10529887" cy="707886"/>
          </a:xfrm>
          <a:prstGeom prst="rect">
            <a:avLst/>
          </a:prstGeom>
          <a:noFill/>
        </p:spPr>
        <p:txBody>
          <a:bodyPr wrap="square" rtlCol="0">
            <a:spAutoFit/>
          </a:bodyPr>
          <a:lstStyle/>
          <a:p>
            <a:r>
              <a:rPr lang="fr-FR" sz="4000" b="1" dirty="0">
                <a:solidFill>
                  <a:srgbClr val="0070C0"/>
                </a:solidFill>
                <a:latin typeface="HelveticaNeueLT Com 55 Roman" panose="020B0604020202020204" pitchFamily="34" charset="0"/>
              </a:rPr>
              <a:t>Température et point de rosée</a:t>
            </a:r>
          </a:p>
        </p:txBody>
      </p:sp>
      <p:sp>
        <p:nvSpPr>
          <p:cNvPr id="2" name="ZoneTexte 1">
            <a:extLst>
              <a:ext uri="{FF2B5EF4-FFF2-40B4-BE49-F238E27FC236}">
                <a16:creationId xmlns:a16="http://schemas.microsoft.com/office/drawing/2014/main" id="{193F7CCD-DADB-0883-42B8-A816AF8342D0}"/>
              </a:ext>
            </a:extLst>
          </p:cNvPr>
          <p:cNvSpPr txBox="1"/>
          <p:nvPr/>
        </p:nvSpPr>
        <p:spPr>
          <a:xfrm>
            <a:off x="393895" y="1463032"/>
            <a:ext cx="11633982" cy="2862322"/>
          </a:xfrm>
          <a:prstGeom prst="rect">
            <a:avLst/>
          </a:prstGeom>
          <a:noFill/>
        </p:spPr>
        <p:txBody>
          <a:bodyPr wrap="square" rtlCol="0">
            <a:spAutoFit/>
          </a:bodyPr>
          <a:lstStyle/>
          <a:p>
            <a:r>
              <a:rPr lang="fr-FR" dirty="0">
                <a:solidFill>
                  <a:schemeClr val="bg1"/>
                </a:solidFill>
              </a:rPr>
              <a:t>Exemple : </a:t>
            </a:r>
          </a:p>
          <a:p>
            <a:r>
              <a:rPr lang="fr-FR" dirty="0">
                <a:solidFill>
                  <a:schemeClr val="bg1"/>
                </a:solidFill>
              </a:rPr>
              <a:t>	vol prévu le 20 Novembre 2022 de Sabonnères en Tétras.</a:t>
            </a:r>
          </a:p>
          <a:p>
            <a:r>
              <a:rPr lang="fr-FR" dirty="0">
                <a:solidFill>
                  <a:schemeClr val="bg1"/>
                </a:solidFill>
              </a:rPr>
              <a:t>	Conditions de départ en vol à 11h00 UTC , temps CAVOK</a:t>
            </a:r>
          </a:p>
          <a:p>
            <a:r>
              <a:rPr lang="fr-FR" dirty="0">
                <a:solidFill>
                  <a:schemeClr val="bg1"/>
                </a:solidFill>
              </a:rPr>
              <a:t>		- à Sabonnères :	</a:t>
            </a:r>
            <a:r>
              <a:rPr lang="fr-FR" b="1" dirty="0">
                <a:solidFill>
                  <a:schemeClr val="bg1"/>
                </a:solidFill>
              </a:rPr>
              <a:t>T / Td </a:t>
            </a:r>
            <a:r>
              <a:rPr lang="fr-FR" dirty="0">
                <a:solidFill>
                  <a:schemeClr val="bg1"/>
                </a:solidFill>
              </a:rPr>
              <a:t>: </a:t>
            </a:r>
            <a:r>
              <a:rPr lang="fr-FR" b="1" dirty="0">
                <a:solidFill>
                  <a:schemeClr val="bg1"/>
                </a:solidFill>
              </a:rPr>
              <a:t>13 / 10 </a:t>
            </a:r>
            <a:endParaRPr lang="fr-FR" dirty="0">
              <a:solidFill>
                <a:schemeClr val="bg1"/>
              </a:solidFill>
            </a:endParaRPr>
          </a:p>
          <a:p>
            <a:r>
              <a:rPr lang="fr-FR" dirty="0">
                <a:solidFill>
                  <a:schemeClr val="bg1"/>
                </a:solidFill>
              </a:rPr>
              <a:t>		- à St Girons 		</a:t>
            </a:r>
            <a:r>
              <a:rPr lang="fr-FR" b="1" dirty="0">
                <a:solidFill>
                  <a:schemeClr val="bg1"/>
                </a:solidFill>
              </a:rPr>
              <a:t>T / Td </a:t>
            </a:r>
            <a:r>
              <a:rPr lang="fr-FR" dirty="0">
                <a:solidFill>
                  <a:schemeClr val="bg1"/>
                </a:solidFill>
              </a:rPr>
              <a:t>: </a:t>
            </a:r>
            <a:r>
              <a:rPr lang="fr-FR" b="1" dirty="0">
                <a:solidFill>
                  <a:schemeClr val="bg1"/>
                </a:solidFill>
              </a:rPr>
              <a:t>10 / M2 </a:t>
            </a:r>
          </a:p>
          <a:p>
            <a:r>
              <a:rPr lang="fr-FR" dirty="0">
                <a:solidFill>
                  <a:schemeClr val="bg1"/>
                </a:solidFill>
              </a:rPr>
              <a:t>		- à Agen 		</a:t>
            </a:r>
            <a:r>
              <a:rPr lang="fr-FR" b="1" dirty="0">
                <a:solidFill>
                  <a:schemeClr val="bg1"/>
                </a:solidFill>
              </a:rPr>
              <a:t>T / Td </a:t>
            </a:r>
            <a:r>
              <a:rPr lang="fr-FR" dirty="0">
                <a:solidFill>
                  <a:schemeClr val="bg1"/>
                </a:solidFill>
              </a:rPr>
              <a:t>: </a:t>
            </a:r>
            <a:r>
              <a:rPr lang="fr-FR" b="1" dirty="0">
                <a:solidFill>
                  <a:schemeClr val="bg1"/>
                </a:solidFill>
              </a:rPr>
              <a:t>14 / 12 </a:t>
            </a:r>
          </a:p>
          <a:p>
            <a:r>
              <a:rPr lang="fr-FR" dirty="0">
                <a:solidFill>
                  <a:schemeClr val="bg1"/>
                </a:solidFill>
              </a:rPr>
              <a:t>	</a:t>
            </a:r>
            <a:r>
              <a:rPr lang="fr-FR" dirty="0">
                <a:solidFill>
                  <a:srgbClr val="0070C0"/>
                </a:solidFill>
              </a:rPr>
              <a:t>Vous décidez d’aller où ?</a:t>
            </a:r>
          </a:p>
          <a:p>
            <a:r>
              <a:rPr lang="fr-FR" dirty="0">
                <a:solidFill>
                  <a:schemeClr val="bg1"/>
                </a:solidFill>
              </a:rPr>
              <a:t>		1- à St Girons</a:t>
            </a:r>
          </a:p>
          <a:p>
            <a:r>
              <a:rPr lang="fr-FR" dirty="0">
                <a:solidFill>
                  <a:schemeClr val="bg1"/>
                </a:solidFill>
              </a:rPr>
              <a:t>		2- à Agen</a:t>
            </a:r>
          </a:p>
          <a:p>
            <a:r>
              <a:rPr lang="fr-FR" dirty="0">
                <a:solidFill>
                  <a:schemeClr val="bg1"/>
                </a:solidFill>
              </a:rPr>
              <a:t>		3- l’un ou l’autre, décision en vol</a:t>
            </a:r>
          </a:p>
        </p:txBody>
      </p:sp>
    </p:spTree>
    <p:extLst>
      <p:ext uri="{BB962C8B-B14F-4D97-AF65-F5344CB8AC3E}">
        <p14:creationId xmlns:p14="http://schemas.microsoft.com/office/powerpoint/2010/main" val="1590546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ZoneTexte 2"/>
          <p:cNvSpPr txBox="1"/>
          <p:nvPr/>
        </p:nvSpPr>
        <p:spPr>
          <a:xfrm>
            <a:off x="1071563" y="600058"/>
            <a:ext cx="10529887" cy="707886"/>
          </a:xfrm>
          <a:prstGeom prst="rect">
            <a:avLst/>
          </a:prstGeom>
          <a:noFill/>
        </p:spPr>
        <p:txBody>
          <a:bodyPr wrap="square" rtlCol="0">
            <a:spAutoFit/>
          </a:bodyPr>
          <a:lstStyle/>
          <a:p>
            <a:r>
              <a:rPr lang="fr-FR" sz="4000" b="1" dirty="0">
                <a:solidFill>
                  <a:srgbClr val="0070C0"/>
                </a:solidFill>
                <a:latin typeface="HelveticaNeueLT Com 55 Roman" panose="020B0604020202020204" pitchFamily="34" charset="0"/>
              </a:rPr>
              <a:t>Température et point de rosée</a:t>
            </a:r>
          </a:p>
        </p:txBody>
      </p:sp>
      <p:sp>
        <p:nvSpPr>
          <p:cNvPr id="2" name="ZoneTexte 1">
            <a:extLst>
              <a:ext uri="{FF2B5EF4-FFF2-40B4-BE49-F238E27FC236}">
                <a16:creationId xmlns:a16="http://schemas.microsoft.com/office/drawing/2014/main" id="{193F7CCD-DADB-0883-42B8-A816AF8342D0}"/>
              </a:ext>
            </a:extLst>
          </p:cNvPr>
          <p:cNvSpPr txBox="1"/>
          <p:nvPr/>
        </p:nvSpPr>
        <p:spPr>
          <a:xfrm>
            <a:off x="393895" y="1463032"/>
            <a:ext cx="11633982" cy="2862322"/>
          </a:xfrm>
          <a:prstGeom prst="rect">
            <a:avLst/>
          </a:prstGeom>
          <a:noFill/>
        </p:spPr>
        <p:txBody>
          <a:bodyPr wrap="square" rtlCol="0">
            <a:spAutoFit/>
          </a:bodyPr>
          <a:lstStyle/>
          <a:p>
            <a:r>
              <a:rPr lang="fr-FR" dirty="0">
                <a:solidFill>
                  <a:schemeClr val="bg1"/>
                </a:solidFill>
              </a:rPr>
              <a:t>Exemple : </a:t>
            </a:r>
          </a:p>
          <a:p>
            <a:r>
              <a:rPr lang="fr-FR" dirty="0">
                <a:solidFill>
                  <a:schemeClr val="bg1"/>
                </a:solidFill>
              </a:rPr>
              <a:t>	vol prévu le 20 Novembre 2022 de Sabonnères en Tétras.</a:t>
            </a:r>
          </a:p>
          <a:p>
            <a:r>
              <a:rPr lang="fr-FR" dirty="0">
                <a:solidFill>
                  <a:schemeClr val="bg1"/>
                </a:solidFill>
              </a:rPr>
              <a:t>	Conditions de départ en vol à 11h00 UTC , temps CAVOK</a:t>
            </a:r>
          </a:p>
          <a:p>
            <a:r>
              <a:rPr lang="fr-FR" dirty="0">
                <a:solidFill>
                  <a:schemeClr val="bg1"/>
                </a:solidFill>
              </a:rPr>
              <a:t>		- à Sabonnères :	</a:t>
            </a:r>
            <a:r>
              <a:rPr lang="fr-FR" b="1" dirty="0">
                <a:solidFill>
                  <a:schemeClr val="bg1"/>
                </a:solidFill>
              </a:rPr>
              <a:t>T / Td </a:t>
            </a:r>
            <a:r>
              <a:rPr lang="fr-FR" dirty="0">
                <a:solidFill>
                  <a:schemeClr val="bg1"/>
                </a:solidFill>
              </a:rPr>
              <a:t>: </a:t>
            </a:r>
            <a:r>
              <a:rPr lang="fr-FR" b="1" dirty="0">
                <a:solidFill>
                  <a:schemeClr val="bg1"/>
                </a:solidFill>
              </a:rPr>
              <a:t>13 / 10 </a:t>
            </a:r>
            <a:endParaRPr lang="fr-FR" dirty="0">
              <a:solidFill>
                <a:schemeClr val="bg1"/>
              </a:solidFill>
            </a:endParaRPr>
          </a:p>
          <a:p>
            <a:r>
              <a:rPr lang="fr-FR" dirty="0">
                <a:solidFill>
                  <a:schemeClr val="bg1"/>
                </a:solidFill>
              </a:rPr>
              <a:t>		- à St Girons 		</a:t>
            </a:r>
            <a:r>
              <a:rPr lang="fr-FR" b="1" dirty="0">
                <a:solidFill>
                  <a:schemeClr val="bg1"/>
                </a:solidFill>
              </a:rPr>
              <a:t>T / Td </a:t>
            </a:r>
            <a:r>
              <a:rPr lang="fr-FR" dirty="0">
                <a:solidFill>
                  <a:schemeClr val="bg1"/>
                </a:solidFill>
              </a:rPr>
              <a:t>: </a:t>
            </a:r>
            <a:r>
              <a:rPr lang="fr-FR" b="1" dirty="0">
                <a:solidFill>
                  <a:schemeClr val="bg1"/>
                </a:solidFill>
              </a:rPr>
              <a:t>10 / M2 </a:t>
            </a:r>
          </a:p>
          <a:p>
            <a:r>
              <a:rPr lang="fr-FR" dirty="0">
                <a:solidFill>
                  <a:schemeClr val="bg1"/>
                </a:solidFill>
              </a:rPr>
              <a:t>		- à Agen 		</a:t>
            </a:r>
            <a:r>
              <a:rPr lang="fr-FR" b="1" dirty="0">
                <a:solidFill>
                  <a:schemeClr val="bg1"/>
                </a:solidFill>
              </a:rPr>
              <a:t>T / Td </a:t>
            </a:r>
            <a:r>
              <a:rPr lang="fr-FR" dirty="0">
                <a:solidFill>
                  <a:schemeClr val="bg1"/>
                </a:solidFill>
              </a:rPr>
              <a:t>: </a:t>
            </a:r>
            <a:r>
              <a:rPr lang="fr-FR" b="1" dirty="0">
                <a:solidFill>
                  <a:schemeClr val="bg1"/>
                </a:solidFill>
              </a:rPr>
              <a:t>14 / 12 </a:t>
            </a:r>
          </a:p>
          <a:p>
            <a:r>
              <a:rPr lang="fr-FR" dirty="0">
                <a:solidFill>
                  <a:schemeClr val="bg1"/>
                </a:solidFill>
              </a:rPr>
              <a:t>	</a:t>
            </a:r>
            <a:r>
              <a:rPr lang="fr-FR" dirty="0">
                <a:solidFill>
                  <a:srgbClr val="0070C0"/>
                </a:solidFill>
              </a:rPr>
              <a:t>Vous décidez d’aller où ?</a:t>
            </a:r>
          </a:p>
          <a:p>
            <a:r>
              <a:rPr lang="fr-FR" dirty="0">
                <a:solidFill>
                  <a:schemeClr val="bg1"/>
                </a:solidFill>
              </a:rPr>
              <a:t>		1- à St Girons</a:t>
            </a:r>
          </a:p>
          <a:p>
            <a:r>
              <a:rPr lang="fr-FR" dirty="0">
                <a:solidFill>
                  <a:schemeClr val="bg1"/>
                </a:solidFill>
              </a:rPr>
              <a:t>		2- à Agen</a:t>
            </a:r>
          </a:p>
          <a:p>
            <a:r>
              <a:rPr lang="fr-FR" dirty="0">
                <a:solidFill>
                  <a:schemeClr val="bg1"/>
                </a:solidFill>
              </a:rPr>
              <a:t>		3- l’un ou l’autre, décision en vol</a:t>
            </a:r>
          </a:p>
        </p:txBody>
      </p:sp>
      <p:sp>
        <p:nvSpPr>
          <p:cNvPr id="4" name="ZoneTexte 3">
            <a:extLst>
              <a:ext uri="{FF2B5EF4-FFF2-40B4-BE49-F238E27FC236}">
                <a16:creationId xmlns:a16="http://schemas.microsoft.com/office/drawing/2014/main" id="{894F241F-AED9-AB2C-FC3B-65C87468176C}"/>
              </a:ext>
            </a:extLst>
          </p:cNvPr>
          <p:cNvSpPr txBox="1"/>
          <p:nvPr/>
        </p:nvSpPr>
        <p:spPr>
          <a:xfrm>
            <a:off x="393895" y="4826781"/>
            <a:ext cx="11633982" cy="1200329"/>
          </a:xfrm>
          <a:prstGeom prst="rect">
            <a:avLst/>
          </a:prstGeom>
          <a:noFill/>
        </p:spPr>
        <p:txBody>
          <a:bodyPr wrap="square" rtlCol="0">
            <a:spAutoFit/>
          </a:bodyPr>
          <a:lstStyle/>
          <a:p>
            <a:r>
              <a:rPr lang="fr-FR" dirty="0">
                <a:solidFill>
                  <a:schemeClr val="bg1"/>
                </a:solidFill>
              </a:rPr>
              <a:t>Réponse : </a:t>
            </a:r>
          </a:p>
          <a:p>
            <a:r>
              <a:rPr lang="fr-FR" dirty="0">
                <a:solidFill>
                  <a:schemeClr val="bg1"/>
                </a:solidFill>
              </a:rPr>
              <a:t>	St Girons et Agen (30 min de vol) sont accessibles.</a:t>
            </a:r>
          </a:p>
          <a:p>
            <a:r>
              <a:rPr lang="fr-FR" dirty="0">
                <a:solidFill>
                  <a:schemeClr val="bg1"/>
                </a:solidFill>
              </a:rPr>
              <a:t>	Aucun problème car la température devrait continuer à monter un peu alors que le point de rosée reste stable</a:t>
            </a:r>
          </a:p>
        </p:txBody>
      </p:sp>
    </p:spTree>
    <p:extLst>
      <p:ext uri="{BB962C8B-B14F-4D97-AF65-F5344CB8AC3E}">
        <p14:creationId xmlns:p14="http://schemas.microsoft.com/office/powerpoint/2010/main" val="2140556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ZoneTexte 2"/>
          <p:cNvSpPr txBox="1"/>
          <p:nvPr/>
        </p:nvSpPr>
        <p:spPr>
          <a:xfrm>
            <a:off x="1071563" y="600058"/>
            <a:ext cx="10529887" cy="707886"/>
          </a:xfrm>
          <a:prstGeom prst="rect">
            <a:avLst/>
          </a:prstGeom>
          <a:noFill/>
        </p:spPr>
        <p:txBody>
          <a:bodyPr wrap="square" rtlCol="0">
            <a:spAutoFit/>
          </a:bodyPr>
          <a:lstStyle/>
          <a:p>
            <a:r>
              <a:rPr lang="fr-FR" sz="4000" b="1" dirty="0">
                <a:solidFill>
                  <a:srgbClr val="0070C0"/>
                </a:solidFill>
                <a:latin typeface="HelveticaNeueLT Com 55 Roman" panose="020B0604020202020204" pitchFamily="34" charset="0"/>
              </a:rPr>
              <a:t>Température et point de rosée</a:t>
            </a:r>
          </a:p>
        </p:txBody>
      </p:sp>
      <p:sp>
        <p:nvSpPr>
          <p:cNvPr id="2" name="ZoneTexte 1">
            <a:extLst>
              <a:ext uri="{FF2B5EF4-FFF2-40B4-BE49-F238E27FC236}">
                <a16:creationId xmlns:a16="http://schemas.microsoft.com/office/drawing/2014/main" id="{193F7CCD-DADB-0883-42B8-A816AF8342D0}"/>
              </a:ext>
            </a:extLst>
          </p:cNvPr>
          <p:cNvSpPr txBox="1"/>
          <p:nvPr/>
        </p:nvSpPr>
        <p:spPr>
          <a:xfrm>
            <a:off x="393895" y="1463032"/>
            <a:ext cx="11633982" cy="2862322"/>
          </a:xfrm>
          <a:prstGeom prst="rect">
            <a:avLst/>
          </a:prstGeom>
          <a:noFill/>
        </p:spPr>
        <p:txBody>
          <a:bodyPr wrap="square" rtlCol="0">
            <a:spAutoFit/>
          </a:bodyPr>
          <a:lstStyle/>
          <a:p>
            <a:r>
              <a:rPr lang="fr-FR" dirty="0">
                <a:solidFill>
                  <a:schemeClr val="bg1"/>
                </a:solidFill>
              </a:rPr>
              <a:t>Exemple : </a:t>
            </a:r>
          </a:p>
          <a:p>
            <a:r>
              <a:rPr lang="fr-FR" dirty="0">
                <a:solidFill>
                  <a:schemeClr val="bg1"/>
                </a:solidFill>
              </a:rPr>
              <a:t>	vol prévu le 20 Novembre 2022 de Sabonnères en Tétras.</a:t>
            </a:r>
          </a:p>
          <a:p>
            <a:r>
              <a:rPr lang="fr-FR" dirty="0">
                <a:solidFill>
                  <a:schemeClr val="bg1"/>
                </a:solidFill>
              </a:rPr>
              <a:t>	Conditions de départ en vol à 11h00 UTC , temps CAVOK</a:t>
            </a:r>
          </a:p>
          <a:p>
            <a:r>
              <a:rPr lang="fr-FR" dirty="0">
                <a:solidFill>
                  <a:schemeClr val="bg1"/>
                </a:solidFill>
              </a:rPr>
              <a:t>		- à Sabonnères :	</a:t>
            </a:r>
            <a:r>
              <a:rPr lang="fr-FR" b="1" dirty="0">
                <a:solidFill>
                  <a:schemeClr val="bg1"/>
                </a:solidFill>
              </a:rPr>
              <a:t>T / Td </a:t>
            </a:r>
            <a:r>
              <a:rPr lang="fr-FR" dirty="0">
                <a:solidFill>
                  <a:schemeClr val="bg1"/>
                </a:solidFill>
              </a:rPr>
              <a:t>: </a:t>
            </a:r>
            <a:r>
              <a:rPr lang="fr-FR" b="1" dirty="0">
                <a:solidFill>
                  <a:schemeClr val="bg1"/>
                </a:solidFill>
              </a:rPr>
              <a:t>13 / 10 </a:t>
            </a:r>
            <a:endParaRPr lang="fr-FR" dirty="0">
              <a:solidFill>
                <a:schemeClr val="bg1"/>
              </a:solidFill>
            </a:endParaRPr>
          </a:p>
          <a:p>
            <a:r>
              <a:rPr lang="fr-FR" dirty="0">
                <a:solidFill>
                  <a:schemeClr val="bg1"/>
                </a:solidFill>
              </a:rPr>
              <a:t>		- à St Girons		</a:t>
            </a:r>
            <a:r>
              <a:rPr lang="fr-FR" b="1" dirty="0">
                <a:solidFill>
                  <a:schemeClr val="bg1"/>
                </a:solidFill>
              </a:rPr>
              <a:t>T / Td </a:t>
            </a:r>
            <a:r>
              <a:rPr lang="fr-FR" dirty="0">
                <a:solidFill>
                  <a:schemeClr val="bg1"/>
                </a:solidFill>
              </a:rPr>
              <a:t>: </a:t>
            </a:r>
            <a:r>
              <a:rPr lang="fr-FR" b="1" dirty="0">
                <a:solidFill>
                  <a:schemeClr val="bg1"/>
                </a:solidFill>
              </a:rPr>
              <a:t>10 / M2 </a:t>
            </a:r>
          </a:p>
          <a:p>
            <a:r>
              <a:rPr lang="fr-FR" dirty="0">
                <a:solidFill>
                  <a:schemeClr val="bg1"/>
                </a:solidFill>
              </a:rPr>
              <a:t>		- à Agen 		</a:t>
            </a:r>
            <a:r>
              <a:rPr lang="fr-FR" b="1" dirty="0">
                <a:solidFill>
                  <a:schemeClr val="bg1"/>
                </a:solidFill>
              </a:rPr>
              <a:t>T / Td </a:t>
            </a:r>
            <a:r>
              <a:rPr lang="fr-FR" dirty="0">
                <a:solidFill>
                  <a:schemeClr val="bg1"/>
                </a:solidFill>
              </a:rPr>
              <a:t>: </a:t>
            </a:r>
            <a:r>
              <a:rPr lang="fr-FR" b="1" dirty="0">
                <a:solidFill>
                  <a:schemeClr val="bg1"/>
                </a:solidFill>
              </a:rPr>
              <a:t>14 / 12 </a:t>
            </a:r>
          </a:p>
          <a:p>
            <a:r>
              <a:rPr lang="fr-FR" dirty="0">
                <a:solidFill>
                  <a:schemeClr val="bg1"/>
                </a:solidFill>
              </a:rPr>
              <a:t>	</a:t>
            </a:r>
            <a:r>
              <a:rPr lang="fr-FR" dirty="0">
                <a:solidFill>
                  <a:srgbClr val="0070C0"/>
                </a:solidFill>
              </a:rPr>
              <a:t>Vous décidez d’aller où ?</a:t>
            </a:r>
          </a:p>
          <a:p>
            <a:r>
              <a:rPr lang="fr-FR" dirty="0">
                <a:solidFill>
                  <a:schemeClr val="bg1"/>
                </a:solidFill>
              </a:rPr>
              <a:t>		1- à St Girons</a:t>
            </a:r>
          </a:p>
          <a:p>
            <a:r>
              <a:rPr lang="fr-FR" dirty="0">
                <a:solidFill>
                  <a:schemeClr val="bg1"/>
                </a:solidFill>
              </a:rPr>
              <a:t>		2- à Agen</a:t>
            </a:r>
          </a:p>
          <a:p>
            <a:r>
              <a:rPr lang="fr-FR" dirty="0">
                <a:solidFill>
                  <a:schemeClr val="bg1"/>
                </a:solidFill>
              </a:rPr>
              <a:t>		3- l’un ou l’autre, décision en vol</a:t>
            </a:r>
          </a:p>
        </p:txBody>
      </p:sp>
      <p:sp>
        <p:nvSpPr>
          <p:cNvPr id="4" name="ZoneTexte 3">
            <a:extLst>
              <a:ext uri="{FF2B5EF4-FFF2-40B4-BE49-F238E27FC236}">
                <a16:creationId xmlns:a16="http://schemas.microsoft.com/office/drawing/2014/main" id="{8FD8D499-FD06-FD10-6CE0-2B6F0AD7200C}"/>
              </a:ext>
            </a:extLst>
          </p:cNvPr>
          <p:cNvSpPr txBox="1"/>
          <p:nvPr/>
        </p:nvSpPr>
        <p:spPr>
          <a:xfrm>
            <a:off x="393895" y="4794803"/>
            <a:ext cx="11633982" cy="1200329"/>
          </a:xfrm>
          <a:prstGeom prst="rect">
            <a:avLst/>
          </a:prstGeom>
          <a:noFill/>
        </p:spPr>
        <p:txBody>
          <a:bodyPr wrap="square" rtlCol="0">
            <a:spAutoFit/>
          </a:bodyPr>
          <a:lstStyle/>
          <a:p>
            <a:r>
              <a:rPr lang="fr-FR" dirty="0">
                <a:solidFill>
                  <a:schemeClr val="bg1"/>
                </a:solidFill>
              </a:rPr>
              <a:t>Exemple 2 : </a:t>
            </a:r>
          </a:p>
          <a:p>
            <a:r>
              <a:rPr lang="fr-FR" dirty="0">
                <a:solidFill>
                  <a:schemeClr val="bg1"/>
                </a:solidFill>
              </a:rPr>
              <a:t>	Retour du vol après un repas au restaurant sur place (1h30) et une petite balade de 2h</a:t>
            </a:r>
          </a:p>
          <a:p>
            <a:r>
              <a:rPr lang="fr-FR" dirty="0">
                <a:solidFill>
                  <a:schemeClr val="bg1"/>
                </a:solidFill>
              </a:rPr>
              <a:t>	</a:t>
            </a:r>
            <a:r>
              <a:rPr lang="fr-FR" dirty="0">
                <a:solidFill>
                  <a:srgbClr val="0070C0"/>
                </a:solidFill>
              </a:rPr>
              <a:t>Quel sera le temps sur place ?</a:t>
            </a:r>
          </a:p>
          <a:p>
            <a:r>
              <a:rPr lang="fr-FR" dirty="0">
                <a:solidFill>
                  <a:schemeClr val="bg1"/>
                </a:solidFill>
              </a:rPr>
              <a:t>	</a:t>
            </a:r>
            <a:r>
              <a:rPr lang="fr-FR" dirty="0">
                <a:solidFill>
                  <a:srgbClr val="0070C0"/>
                </a:solidFill>
              </a:rPr>
              <a:t>A quel temps pouvez-vous vous attendre à l’atterrissage à Sabonnères ?</a:t>
            </a:r>
          </a:p>
        </p:txBody>
      </p:sp>
    </p:spTree>
    <p:extLst>
      <p:ext uri="{BB962C8B-B14F-4D97-AF65-F5344CB8AC3E}">
        <p14:creationId xmlns:p14="http://schemas.microsoft.com/office/powerpoint/2010/main" val="33101791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0</TotalTime>
  <Words>1241</Words>
  <Application>Microsoft Office PowerPoint</Application>
  <PresentationFormat>Grand écran</PresentationFormat>
  <Paragraphs>155</Paragraphs>
  <Slides>24</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24</vt:i4>
      </vt:variant>
    </vt:vector>
  </HeadingPairs>
  <TitlesOfParts>
    <vt:vector size="30" baseType="lpstr">
      <vt:lpstr>Arial</vt:lpstr>
      <vt:lpstr>Century Gothic</vt:lpstr>
      <vt:lpstr>HelveticaNeueLT Com 45 Lt</vt:lpstr>
      <vt:lpstr>HelveticaNeueLT Com 55 Roman</vt:lpstr>
      <vt:lpstr>Wingdings 3</vt:lpstr>
      <vt:lpstr>Ion</vt:lpstr>
      <vt:lpstr>Aéroclub du Savès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Aeroclub du Savès</dc:title>
  <dc:creator>Michel</dc:creator>
  <cp:lastModifiedBy>Maryse</cp:lastModifiedBy>
  <cp:revision>40</cp:revision>
  <dcterms:created xsi:type="dcterms:W3CDTF">2018-01-06T07:33:27Z</dcterms:created>
  <dcterms:modified xsi:type="dcterms:W3CDTF">2022-12-04T09:08:32Z</dcterms:modified>
</cp:coreProperties>
</file>