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04" r:id="rId4"/>
    <p:sldId id="305" r:id="rId5"/>
    <p:sldId id="302" r:id="rId6"/>
    <p:sldId id="289" r:id="rId7"/>
    <p:sldId id="267" r:id="rId8"/>
    <p:sldId id="294" r:id="rId9"/>
    <p:sldId id="287" r:id="rId10"/>
    <p:sldId id="298" r:id="rId11"/>
    <p:sldId id="293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DUC" initials="PD" lastIdx="1" clrIdx="0">
    <p:extLst>
      <p:ext uri="{19B8F6BF-5375-455C-9EA6-DF929625EA0E}">
        <p15:presenceInfo xmlns:p15="http://schemas.microsoft.com/office/powerpoint/2012/main" userId="19ec0494de0259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etitcoindepartagederomy.fr/organisation-de-classe-des-cadres-pour-de-beaux-affichages-a48684978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ssemblée Générale 20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7200"/>
            </a:lvl1pPr>
          </a:lstStyle>
          <a:p>
            <a:r>
              <a:rPr lang="fr-FR" dirty="0"/>
              <a:t>Rapport d’Activité 2019 </a:t>
            </a:r>
            <a:br>
              <a:rPr lang="fr-FR" dirty="0"/>
            </a:br>
            <a:r>
              <a:rPr lang="fr-FR" sz="4800" dirty="0"/>
              <a:t>( AG 2020)</a:t>
            </a:r>
            <a:endParaRPr dirty="0"/>
          </a:p>
        </p:txBody>
      </p:sp>
      <p:pic>
        <p:nvPicPr>
          <p:cNvPr id="121" name="Logo grand.jpg" descr="Logo gr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68" y="2831911"/>
            <a:ext cx="5847263" cy="5825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A8ABC-DBDF-42FA-857C-3CC9D8A9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139700"/>
            <a:ext cx="11589487" cy="2159000"/>
          </a:xfrm>
        </p:spPr>
        <p:txBody>
          <a:bodyPr>
            <a:noAutofit/>
          </a:bodyPr>
          <a:lstStyle/>
          <a:p>
            <a:r>
              <a:rPr lang="fr-FR" sz="5400" dirty="0"/>
              <a:t>Nouvelle Station d’Assainissement</a:t>
            </a:r>
            <a:br>
              <a:rPr lang="fr-FR" sz="5400" dirty="0"/>
            </a:br>
            <a:r>
              <a:rPr lang="fr-FR" sz="5400" dirty="0"/>
              <a:t>Merci la Mairie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B7AB98-2B7A-499F-BFA7-DC5874481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146"/>
            <a:ext cx="10441172" cy="58731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946709-A08C-451B-A2B2-F8512F7D4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1" y="6648893"/>
            <a:ext cx="5519480" cy="3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38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6B960-5859-4F80-9767-C77CC7D4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Changement Manche à Air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32D039-4134-4036-AFC4-420F7AC5A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7925" y="3677617"/>
            <a:ext cx="7777257" cy="43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804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’aéro Club du Savès en 2018, c’est :"/>
          <p:cNvSpPr txBox="1"/>
          <p:nvPr/>
        </p:nvSpPr>
        <p:spPr>
          <a:xfrm>
            <a:off x="881062" y="1675521"/>
            <a:ext cx="1058154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L’aéro</a:t>
            </a:r>
            <a:r>
              <a:rPr dirty="0"/>
              <a:t> Club du </a:t>
            </a:r>
            <a:r>
              <a:rPr dirty="0" err="1"/>
              <a:t>Savès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201</a:t>
            </a:r>
            <a:r>
              <a:rPr lang="fr-FR" dirty="0"/>
              <a:t>9</a:t>
            </a:r>
            <a:r>
              <a:rPr dirty="0"/>
              <a:t>, </a:t>
            </a:r>
            <a:r>
              <a:rPr dirty="0" err="1"/>
              <a:t>c’est</a:t>
            </a:r>
            <a:r>
              <a:rPr dirty="0"/>
              <a:t> :</a:t>
            </a:r>
          </a:p>
        </p:txBody>
      </p:sp>
      <p:sp>
        <p:nvSpPr>
          <p:cNvPr id="133" name="83 membres actifs…"/>
          <p:cNvSpPr txBox="1"/>
          <p:nvPr/>
        </p:nvSpPr>
        <p:spPr>
          <a:xfrm>
            <a:off x="1023937" y="3444875"/>
            <a:ext cx="10581545" cy="661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31800" indent="-322262" algn="l" defTabSz="449262"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83 </a:t>
            </a:r>
            <a:r>
              <a:rPr dirty="0" err="1"/>
              <a:t>membres</a:t>
            </a:r>
            <a:r>
              <a:rPr dirty="0"/>
              <a:t> </a:t>
            </a:r>
            <a:r>
              <a:rPr dirty="0" err="1"/>
              <a:t>actifs</a:t>
            </a:r>
            <a:r>
              <a:rPr lang="fr-FR" dirty="0"/>
              <a:t>: 21 élèves + 62 licenciés.</a:t>
            </a:r>
          </a:p>
          <a:p>
            <a:pPr marL="431800" lvl="2" indent="-322262" algn="l" defTabSz="449262"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 dont 6 femmes et 4 jeunes.</a:t>
            </a:r>
          </a:p>
          <a:p>
            <a:pPr marL="431800" indent="-322262" algn="l" defTabSz="449262"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 dont 6 Instructeurs bénévoles</a:t>
            </a:r>
            <a:endParaRPr dirty="0"/>
          </a:p>
          <a:p>
            <a:pPr marL="431800" indent="-322262" algn="l" defTabSz="449262"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1050 heures de vol</a:t>
            </a:r>
            <a:endParaRPr dirty="0"/>
          </a:p>
          <a:p>
            <a:pPr marL="431800" indent="-322262" algn="l" defTabSz="449262"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 brevets ULM </a:t>
            </a:r>
            <a:r>
              <a:rPr dirty="0" err="1"/>
              <a:t>délivrés</a:t>
            </a:r>
            <a:endParaRPr dirty="0"/>
          </a:p>
          <a:p>
            <a:pPr marL="431800" indent="-322262" algn="l" defTabSz="449262"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Environ </a:t>
            </a:r>
            <a:r>
              <a:rPr dirty="0"/>
              <a:t>1200 </a:t>
            </a:r>
            <a:r>
              <a:rPr dirty="0" err="1"/>
              <a:t>mouvements</a:t>
            </a:r>
            <a:r>
              <a:rPr dirty="0"/>
              <a:t> sur la plate-</a:t>
            </a:r>
            <a:r>
              <a:rPr dirty="0" err="1"/>
              <a:t>forme</a:t>
            </a:r>
            <a:r>
              <a:rPr dirty="0"/>
              <a:t> de </a:t>
            </a:r>
            <a:r>
              <a:rPr dirty="0" err="1"/>
              <a:t>Sabonnères</a:t>
            </a:r>
            <a:r>
              <a:rPr dirty="0"/>
              <a:t>,  LF 3126</a:t>
            </a:r>
            <a:endParaRPr lang="fr-FR" dirty="0"/>
          </a:p>
          <a:p>
            <a:pPr marL="431800" indent="-322262" algn="l" defTabSz="449262"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0CE6A-9CCB-47F3-990F-A024BF16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/>
              <a:t>Détail heures de Vol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E2B5D4-D6EB-447C-994A-E817A4FA4BBC}"/>
              </a:ext>
            </a:extLst>
          </p:cNvPr>
          <p:cNvSpPr txBox="1"/>
          <p:nvPr/>
        </p:nvSpPr>
        <p:spPr>
          <a:xfrm>
            <a:off x="6250329" y="7710058"/>
            <a:ext cx="280107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ULMs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Club: 428h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C7D33B-1748-4CC1-85EC-01E8E07B739F}"/>
              </a:ext>
            </a:extLst>
          </p:cNvPr>
          <p:cNvSpPr txBox="1"/>
          <p:nvPr/>
        </p:nvSpPr>
        <p:spPr>
          <a:xfrm>
            <a:off x="6169306" y="5906336"/>
            <a:ext cx="312794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ULMs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Privés: 420h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561F63-5C6E-4F3D-BE7D-8E9122BD025C}"/>
              </a:ext>
            </a:extLst>
          </p:cNvPr>
          <p:cNvSpPr txBox="1"/>
          <p:nvPr/>
        </p:nvSpPr>
        <p:spPr>
          <a:xfrm>
            <a:off x="5923454" y="3744798"/>
            <a:ext cx="280107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Avions: 202h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910B9B-9556-4AB6-9E34-012A0C204E95}"/>
              </a:ext>
            </a:extLst>
          </p:cNvPr>
          <p:cNvSpPr txBox="1"/>
          <p:nvPr/>
        </p:nvSpPr>
        <p:spPr>
          <a:xfrm>
            <a:off x="9331554" y="7340726"/>
            <a:ext cx="232651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Dont 254h Instruction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= 59%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74E39D-DF91-4DD1-BE60-80D6258F51A0}"/>
              </a:ext>
            </a:extLst>
          </p:cNvPr>
          <p:cNvSpPr txBox="1"/>
          <p:nvPr/>
        </p:nvSpPr>
        <p:spPr>
          <a:xfrm>
            <a:off x="6001694" y="8838384"/>
            <a:ext cx="280107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TOTAL: 1050h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315793A1-0DA0-4A50-86E5-AEA52F900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52071"/>
              </p:ext>
            </p:extLst>
          </p:nvPr>
        </p:nvGraphicFramePr>
        <p:xfrm>
          <a:off x="601884" y="2673752"/>
          <a:ext cx="5567423" cy="6539694"/>
        </p:xfrm>
        <a:graphic>
          <a:graphicData uri="http://schemas.openxmlformats.org/drawingml/2006/table">
            <a:tbl>
              <a:tblPr/>
              <a:tblGrid>
                <a:gridCol w="1106347">
                  <a:extLst>
                    <a:ext uri="{9D8B030D-6E8A-4147-A177-3AD203B41FA5}">
                      <a16:colId xmlns:a16="http://schemas.microsoft.com/office/drawing/2014/main" val="1116008408"/>
                    </a:ext>
                  </a:extLst>
                </a:gridCol>
                <a:gridCol w="1855807">
                  <a:extLst>
                    <a:ext uri="{9D8B030D-6E8A-4147-A177-3AD203B41FA5}">
                      <a16:colId xmlns:a16="http://schemas.microsoft.com/office/drawing/2014/main" val="2857466509"/>
                    </a:ext>
                  </a:extLst>
                </a:gridCol>
                <a:gridCol w="1106347">
                  <a:extLst>
                    <a:ext uri="{9D8B030D-6E8A-4147-A177-3AD203B41FA5}">
                      <a16:colId xmlns:a16="http://schemas.microsoft.com/office/drawing/2014/main" val="726340525"/>
                    </a:ext>
                  </a:extLst>
                </a:gridCol>
                <a:gridCol w="1498922">
                  <a:extLst>
                    <a:ext uri="{9D8B030D-6E8A-4147-A177-3AD203B41FA5}">
                      <a16:colId xmlns:a16="http://schemas.microsoft.com/office/drawing/2014/main" val="265771921"/>
                    </a:ext>
                  </a:extLst>
                </a:gridCol>
              </a:tblGrid>
              <a:tr h="35504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Modèle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Heures de vol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40128"/>
                  </a:ext>
                </a:extLst>
              </a:tr>
              <a:tr h="33213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Piper PA18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D-EFAG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728709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Rally 150CV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F-GDLY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90928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 18-150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F-GEBM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931292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VAN's RV7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F-PANI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560613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F-PDMM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924209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Jodel D113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F-PEGH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164007"/>
                  </a:ext>
                </a:extLst>
              </a:tr>
              <a:tr h="332138">
                <a:tc rowSpan="7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ULMs Privés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CTSW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25929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CTSW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31DB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231636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Sirrus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31ACX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923961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Zodiac CH601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59WF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26122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Joker J300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81HI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1139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Esqual 912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82JI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080477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Nuvix 15 skypper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629278"/>
                  </a:ext>
                </a:extLst>
              </a:tr>
              <a:tr h="332138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ULMs Club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Tetras 80cv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919869"/>
                  </a:ext>
                </a:extLst>
              </a:tr>
              <a:tr h="34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Tetras 100cv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90DW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579926"/>
                  </a:ext>
                </a:extLst>
              </a:tr>
              <a:tr h="3550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Nynja 80cv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31ADU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705781"/>
                  </a:ext>
                </a:extLst>
              </a:tr>
              <a:tr h="35504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56359"/>
                  </a:ext>
                </a:extLst>
              </a:tr>
              <a:tr h="35504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8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4824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9085C-903A-467E-B4BD-18D81720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Brevetés </a:t>
            </a:r>
            <a:r>
              <a:rPr lang="fr-FR" sz="6000" dirty="0" err="1"/>
              <a:t>ULMs</a:t>
            </a:r>
            <a:r>
              <a:rPr lang="fr-FR" sz="6000" dirty="0"/>
              <a:t> 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938559-8794-4718-9894-613935D55531}"/>
              </a:ext>
            </a:extLst>
          </p:cNvPr>
          <p:cNvSpPr txBox="1"/>
          <p:nvPr/>
        </p:nvSpPr>
        <p:spPr>
          <a:xfrm>
            <a:off x="3345083" y="4088348"/>
            <a:ext cx="535907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à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130788-8EA3-4C24-8767-85D27D5D2120}"/>
              </a:ext>
            </a:extLst>
          </p:cNvPr>
          <p:cNvSpPr txBox="1"/>
          <p:nvPr/>
        </p:nvSpPr>
        <p:spPr>
          <a:xfrm>
            <a:off x="1950334" y="4868049"/>
            <a:ext cx="833377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Pierre </a:t>
            </a:r>
            <a:r>
              <a:rPr kumimoji="0" lang="fr-FR" sz="6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Bartels</a:t>
            </a:r>
            <a:endParaRPr kumimoji="0" lang="fr-FR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dirty="0"/>
              <a:t>J-Philippe Cazelles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Arlette Duc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dirty="0"/>
              <a:t>Nicolas Varin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9A19649-AAC8-48DB-9C0E-9C682EC0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6739" y="1833071"/>
            <a:ext cx="4295766" cy="22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27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8F69D-7B29-4B7F-B8B7-FA16648B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/>
              <a:t>Nouveau Site- Merci Maryse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18AB44-CC45-4AB3-8094-BC5BE5E0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79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6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93778-E816-4BF3-BBEB-1F49FB0E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19 Février 2019: 1</a:t>
            </a:r>
            <a:r>
              <a:rPr lang="fr-FR" sz="5400" baseline="30000" dirty="0"/>
              <a:t>ier</a:t>
            </a:r>
            <a:r>
              <a:rPr lang="fr-FR" sz="5400" dirty="0"/>
              <a:t> Vol du </a:t>
            </a:r>
            <a:r>
              <a:rPr lang="fr-FR" sz="5400" dirty="0" err="1"/>
              <a:t>Nynja</a:t>
            </a:r>
            <a:r>
              <a:rPr lang="fr-FR" sz="5400" dirty="0"/>
              <a:t> </a:t>
            </a:r>
            <a:br>
              <a:rPr lang="fr-FR" sz="5400" dirty="0"/>
            </a:br>
            <a:r>
              <a:rPr lang="fr-FR" sz="3200" dirty="0"/>
              <a:t>Après un chantier de construction 2018 passionnant !</a:t>
            </a:r>
            <a:endParaRPr lang="fr-FR" sz="5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8CC69A-07B1-4103-92CD-1BD1DBB8A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27" y="2463719"/>
            <a:ext cx="2387317" cy="31830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B22277-5693-414D-991E-0EDCCE8BD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262578"/>
            <a:ext cx="3776983" cy="28299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17F6E2-3B3A-4630-A4F4-1599BA0EC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45" y="2498067"/>
            <a:ext cx="6131756" cy="36827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1DA210-227D-48A1-A0E7-8CCBF8BCF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65" y="6449201"/>
            <a:ext cx="6221435" cy="32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’implication dans le BIA"/>
          <p:cNvSpPr txBox="1">
            <a:spLocks noGrp="1"/>
          </p:cNvSpPr>
          <p:nvPr>
            <p:ph type="title"/>
          </p:nvPr>
        </p:nvSpPr>
        <p:spPr>
          <a:xfrm>
            <a:off x="88604" y="254000"/>
            <a:ext cx="12468447" cy="2159000"/>
          </a:xfrm>
          <a:prstGeom prst="rect">
            <a:avLst/>
          </a:prstGeom>
        </p:spPr>
        <p:txBody>
          <a:bodyPr>
            <a:noAutofit/>
          </a:bodyPr>
          <a:lstStyle>
            <a:lvl1pPr defTabSz="554990">
              <a:defRPr sz="7600"/>
            </a:lvl1pPr>
          </a:lstStyle>
          <a:p>
            <a:r>
              <a:rPr lang="fr-FR" sz="6000" dirty="0" err="1"/>
              <a:t>Traditionelle</a:t>
            </a:r>
            <a:r>
              <a:rPr lang="fr-FR" sz="6000" dirty="0"/>
              <a:t> I</a:t>
            </a:r>
            <a:r>
              <a:rPr sz="6000" dirty="0" err="1"/>
              <a:t>mplication</a:t>
            </a:r>
            <a:r>
              <a:rPr sz="6000" dirty="0"/>
              <a:t> dans le BIA</a:t>
            </a:r>
          </a:p>
        </p:txBody>
      </p:sp>
      <p:sp>
        <p:nvSpPr>
          <p:cNvPr id="169" name="Corp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F51E2C-FBD4-44D0-B1E5-1B20FE439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" y="2184389"/>
            <a:ext cx="7109637" cy="44885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102196-4944-45EF-96FC-DA720564B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81" y="2178255"/>
            <a:ext cx="4890977" cy="35508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3E268B0-8F36-4FBA-9EE5-3609A3BB4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13" y="5576733"/>
            <a:ext cx="7421526" cy="42655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1234E7-0EFE-4D3B-A8E8-5E3155FC6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907"/>
            <a:ext cx="5662813" cy="30806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D62670-0C7A-4720-A852-A81290D701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70" y="8157084"/>
            <a:ext cx="2785730" cy="16011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378F4-D14E-4346-AA5A-EEFBB884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/>
              <a:t>Journée Aero des jeunes du </a:t>
            </a:r>
            <a:br>
              <a:rPr lang="fr-FR" sz="6000" dirty="0"/>
            </a:br>
            <a:r>
              <a:rPr lang="fr-FR" sz="6000" dirty="0"/>
              <a:t>TUC Vacances en aout.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12D490-372C-4CCB-9969-03F17CBC6DEE}"/>
              </a:ext>
            </a:extLst>
          </p:cNvPr>
          <p:cNvSpPr txBox="1"/>
          <p:nvPr/>
        </p:nvSpPr>
        <p:spPr>
          <a:xfrm>
            <a:off x="1690577" y="9125687"/>
            <a:ext cx="97075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9 stagiaires de 12 à 16 ans : Théorie + 5 heures en 10 vols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C409F3-E48F-40B0-A23B-4B686C58F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7" y="2413000"/>
            <a:ext cx="11933665" cy="67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46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nouvellement du Burea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880"/>
            </a:lvl1pPr>
          </a:lstStyle>
          <a:p>
            <a:r>
              <a:rPr lang="fr-FR" dirty="0"/>
              <a:t>Travaux Club-House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6AC75B-17AA-4014-8E88-8FDBFBE8E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2073555"/>
            <a:ext cx="6238754" cy="35092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572A53-71CF-4A8E-B5E8-F955C8690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6198781"/>
            <a:ext cx="6201313" cy="32216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CC4BEA3-599A-46DC-9A5B-6179B462B642}"/>
              </a:ext>
            </a:extLst>
          </p:cNvPr>
          <p:cNvSpPr txBox="1"/>
          <p:nvPr/>
        </p:nvSpPr>
        <p:spPr>
          <a:xfrm>
            <a:off x="6975099" y="3219624"/>
            <a:ext cx="539042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Fin d’aménagement de la cuisine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Cette semaine encore: Achat d’un lave vaisselle!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952B8F-D376-4ECA-BFC8-EF9602C55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2364" y="5726730"/>
            <a:ext cx="4378425" cy="30090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251</Words>
  <Application>Microsoft Office PowerPoint</Application>
  <PresentationFormat>Personnalisé</PresentationFormat>
  <Paragraphs>88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White</vt:lpstr>
      <vt:lpstr>Rapport d’Activité 2019  ( AG 2020)</vt:lpstr>
      <vt:lpstr>Présentation PowerPoint</vt:lpstr>
      <vt:lpstr>Détail heures de Vol</vt:lpstr>
      <vt:lpstr>Brevetés ULMs 2019</vt:lpstr>
      <vt:lpstr>Nouveau Site- Merci Maryse !</vt:lpstr>
      <vt:lpstr>19 Février 2019: 1ier Vol du Nynja  Après un chantier de construction 2018 passionnant !</vt:lpstr>
      <vt:lpstr>Traditionelle Implication dans le BIA</vt:lpstr>
      <vt:lpstr>Journée Aero des jeunes du  TUC Vacances en aout.</vt:lpstr>
      <vt:lpstr>Travaux Club-House</vt:lpstr>
      <vt:lpstr>Nouvelle Station d’Assainissement Merci la Mairie !</vt:lpstr>
      <vt:lpstr>Changement Manche à Air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2019</dc:title>
  <dc:creator>Philippe DUC</dc:creator>
  <cp:lastModifiedBy>Pascal Ponsot</cp:lastModifiedBy>
  <cp:revision>58</cp:revision>
  <dcterms:modified xsi:type="dcterms:W3CDTF">2020-02-03T19:35:21Z</dcterms:modified>
</cp:coreProperties>
</file>