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0" r:id="rId4"/>
    <p:sldId id="282" r:id="rId5"/>
    <p:sldId id="283" r:id="rId6"/>
    <p:sldId id="284" r:id="rId7"/>
    <p:sldId id="285" r:id="rId8"/>
    <p:sldId id="286" r:id="rId9"/>
    <p:sldId id="287" r:id="rId10"/>
    <p:sldId id="295" r:id="rId11"/>
    <p:sldId id="296" r:id="rId12"/>
    <p:sldId id="279" r:id="rId13"/>
    <p:sldId id="288" r:id="rId14"/>
    <p:sldId id="276" r:id="rId15"/>
    <p:sldId id="289" r:id="rId16"/>
    <p:sldId id="258" r:id="rId17"/>
    <p:sldId id="290" r:id="rId18"/>
    <p:sldId id="262" r:id="rId19"/>
    <p:sldId id="259" r:id="rId20"/>
    <p:sldId id="260" r:id="rId21"/>
    <p:sldId id="263" r:id="rId22"/>
    <p:sldId id="261" r:id="rId23"/>
    <p:sldId id="264" r:id="rId24"/>
    <p:sldId id="267" r:id="rId25"/>
    <p:sldId id="268" r:id="rId26"/>
    <p:sldId id="291" r:id="rId27"/>
    <p:sldId id="270" r:id="rId28"/>
    <p:sldId id="292" r:id="rId29"/>
    <p:sldId id="293" r:id="rId30"/>
    <p:sldId id="273" r:id="rId31"/>
    <p:sldId id="29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eteox.com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bifly.com/member/metmap.php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Aéroclub du </a:t>
            </a:r>
            <a:r>
              <a:rPr lang="fr-FR" dirty="0" err="1" smtClean="0"/>
              <a:t>Savès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Météorologie – notions importantes</a:t>
            </a:r>
          </a:p>
          <a:p>
            <a:r>
              <a:rPr lang="fr-FR" dirty="0" smtClean="0"/>
              <a:t>M. </a:t>
            </a:r>
            <a:r>
              <a:rPr lang="fr-FR" dirty="0" err="1" smtClean="0"/>
              <a:t>Cusin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570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71563" y="600058"/>
            <a:ext cx="10529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Les Nuages en montagne :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500062" y="1253161"/>
            <a:ext cx="8615363" cy="4290385"/>
            <a:chOff x="500062" y="1367465"/>
            <a:chExt cx="9390001" cy="5061911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2"/>
            <a:srcRect l="17695" t="47289" r="28047" b="5812"/>
            <a:stretch/>
          </p:blipFill>
          <p:spPr>
            <a:xfrm>
              <a:off x="500062" y="1866202"/>
              <a:ext cx="9390001" cy="4563174"/>
            </a:xfrm>
            <a:prstGeom prst="rect">
              <a:avLst/>
            </a:prstGeom>
          </p:spPr>
        </p:pic>
        <p:sp>
          <p:nvSpPr>
            <p:cNvPr id="13" name="Ellipse 12"/>
            <p:cNvSpPr/>
            <p:nvPr/>
          </p:nvSpPr>
          <p:spPr>
            <a:xfrm>
              <a:off x="7829549" y="1479254"/>
              <a:ext cx="1200151" cy="386948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3286125" y="2500313"/>
              <a:ext cx="1314450" cy="310549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Forme libre 14"/>
            <p:cNvSpPr/>
            <p:nvPr/>
          </p:nvSpPr>
          <p:spPr>
            <a:xfrm>
              <a:off x="700087" y="1367465"/>
              <a:ext cx="8786813" cy="2818772"/>
            </a:xfrm>
            <a:custGeom>
              <a:avLst/>
              <a:gdLst>
                <a:gd name="connsiteX0" fmla="*/ 0 w 9072563"/>
                <a:gd name="connsiteY0" fmla="*/ 2269379 h 2269379"/>
                <a:gd name="connsiteX1" fmla="*/ 2628900 w 9072563"/>
                <a:gd name="connsiteY1" fmla="*/ 812054 h 2269379"/>
                <a:gd name="connsiteX2" fmla="*/ 4814888 w 9072563"/>
                <a:gd name="connsiteY2" fmla="*/ 1697879 h 2269379"/>
                <a:gd name="connsiteX3" fmla="*/ 6229350 w 9072563"/>
                <a:gd name="connsiteY3" fmla="*/ 1326404 h 2269379"/>
                <a:gd name="connsiteX4" fmla="*/ 7215188 w 9072563"/>
                <a:gd name="connsiteY4" fmla="*/ 11954 h 2269379"/>
                <a:gd name="connsiteX5" fmla="*/ 9072563 w 9072563"/>
                <a:gd name="connsiteY5" fmla="*/ 640604 h 2269379"/>
                <a:gd name="connsiteX0" fmla="*/ 0 w 9072563"/>
                <a:gd name="connsiteY0" fmla="*/ 2269379 h 2269379"/>
                <a:gd name="connsiteX1" fmla="*/ 3429000 w 9072563"/>
                <a:gd name="connsiteY1" fmla="*/ 697754 h 2269379"/>
                <a:gd name="connsiteX2" fmla="*/ 4814888 w 9072563"/>
                <a:gd name="connsiteY2" fmla="*/ 1697879 h 2269379"/>
                <a:gd name="connsiteX3" fmla="*/ 6229350 w 9072563"/>
                <a:gd name="connsiteY3" fmla="*/ 1326404 h 2269379"/>
                <a:gd name="connsiteX4" fmla="*/ 7215188 w 9072563"/>
                <a:gd name="connsiteY4" fmla="*/ 11954 h 2269379"/>
                <a:gd name="connsiteX5" fmla="*/ 9072563 w 9072563"/>
                <a:gd name="connsiteY5" fmla="*/ 640604 h 2269379"/>
                <a:gd name="connsiteX0" fmla="*/ 0 w 9072563"/>
                <a:gd name="connsiteY0" fmla="*/ 2265679 h 2265679"/>
                <a:gd name="connsiteX1" fmla="*/ 3429000 w 9072563"/>
                <a:gd name="connsiteY1" fmla="*/ 694054 h 2265679"/>
                <a:gd name="connsiteX2" fmla="*/ 4814888 w 9072563"/>
                <a:gd name="connsiteY2" fmla="*/ 1694179 h 2265679"/>
                <a:gd name="connsiteX3" fmla="*/ 6000750 w 9072563"/>
                <a:gd name="connsiteY3" fmla="*/ 1194116 h 2265679"/>
                <a:gd name="connsiteX4" fmla="*/ 7215188 w 9072563"/>
                <a:gd name="connsiteY4" fmla="*/ 8254 h 2265679"/>
                <a:gd name="connsiteX5" fmla="*/ 9072563 w 9072563"/>
                <a:gd name="connsiteY5" fmla="*/ 636904 h 2265679"/>
                <a:gd name="connsiteX0" fmla="*/ 0 w 9072563"/>
                <a:gd name="connsiteY0" fmla="*/ 2549223 h 2549223"/>
                <a:gd name="connsiteX1" fmla="*/ 3429000 w 9072563"/>
                <a:gd name="connsiteY1" fmla="*/ 977598 h 2549223"/>
                <a:gd name="connsiteX2" fmla="*/ 4814888 w 9072563"/>
                <a:gd name="connsiteY2" fmla="*/ 1977723 h 2549223"/>
                <a:gd name="connsiteX3" fmla="*/ 6000750 w 9072563"/>
                <a:gd name="connsiteY3" fmla="*/ 1477660 h 2549223"/>
                <a:gd name="connsiteX4" fmla="*/ 7558088 w 9072563"/>
                <a:gd name="connsiteY4" fmla="*/ 6048 h 2549223"/>
                <a:gd name="connsiteX5" fmla="*/ 9072563 w 9072563"/>
                <a:gd name="connsiteY5" fmla="*/ 920448 h 2549223"/>
                <a:gd name="connsiteX0" fmla="*/ 0 w 8972551"/>
                <a:gd name="connsiteY0" fmla="*/ 2569792 h 2569792"/>
                <a:gd name="connsiteX1" fmla="*/ 3429000 w 8972551"/>
                <a:gd name="connsiteY1" fmla="*/ 998167 h 2569792"/>
                <a:gd name="connsiteX2" fmla="*/ 4814888 w 8972551"/>
                <a:gd name="connsiteY2" fmla="*/ 1998292 h 2569792"/>
                <a:gd name="connsiteX3" fmla="*/ 6000750 w 8972551"/>
                <a:gd name="connsiteY3" fmla="*/ 1498229 h 2569792"/>
                <a:gd name="connsiteX4" fmla="*/ 7558088 w 8972551"/>
                <a:gd name="connsiteY4" fmla="*/ 26617 h 2569792"/>
                <a:gd name="connsiteX5" fmla="*/ 8972551 w 8972551"/>
                <a:gd name="connsiteY5" fmla="*/ 512392 h 2569792"/>
                <a:gd name="connsiteX0" fmla="*/ 0 w 8972551"/>
                <a:gd name="connsiteY0" fmla="*/ 2750311 h 2750311"/>
                <a:gd name="connsiteX1" fmla="*/ 3429000 w 8972551"/>
                <a:gd name="connsiteY1" fmla="*/ 1178686 h 2750311"/>
                <a:gd name="connsiteX2" fmla="*/ 4814888 w 8972551"/>
                <a:gd name="connsiteY2" fmla="*/ 2178811 h 2750311"/>
                <a:gd name="connsiteX3" fmla="*/ 6000750 w 8972551"/>
                <a:gd name="connsiteY3" fmla="*/ 1678748 h 2750311"/>
                <a:gd name="connsiteX4" fmla="*/ 7672388 w 8972551"/>
                <a:gd name="connsiteY4" fmla="*/ 21398 h 2750311"/>
                <a:gd name="connsiteX5" fmla="*/ 8972551 w 8972551"/>
                <a:gd name="connsiteY5" fmla="*/ 692911 h 2750311"/>
                <a:gd name="connsiteX0" fmla="*/ 0 w 8972551"/>
                <a:gd name="connsiteY0" fmla="*/ 2750311 h 2940749"/>
                <a:gd name="connsiteX1" fmla="*/ 3429000 w 8972551"/>
                <a:gd name="connsiteY1" fmla="*/ 1178686 h 2940749"/>
                <a:gd name="connsiteX2" fmla="*/ 4814888 w 8972551"/>
                <a:gd name="connsiteY2" fmla="*/ 2178811 h 2940749"/>
                <a:gd name="connsiteX3" fmla="*/ 6000750 w 8972551"/>
                <a:gd name="connsiteY3" fmla="*/ 1678748 h 2940749"/>
                <a:gd name="connsiteX4" fmla="*/ 7672388 w 8972551"/>
                <a:gd name="connsiteY4" fmla="*/ 21398 h 2940749"/>
                <a:gd name="connsiteX5" fmla="*/ 8972551 w 8972551"/>
                <a:gd name="connsiteY5" fmla="*/ 692911 h 2940749"/>
                <a:gd name="connsiteX0" fmla="*/ 0 w 8786814"/>
                <a:gd name="connsiteY0" fmla="*/ 2736024 h 2927244"/>
                <a:gd name="connsiteX1" fmla="*/ 3243263 w 8786814"/>
                <a:gd name="connsiteY1" fmla="*/ 1178686 h 2927244"/>
                <a:gd name="connsiteX2" fmla="*/ 4629151 w 8786814"/>
                <a:gd name="connsiteY2" fmla="*/ 2178811 h 2927244"/>
                <a:gd name="connsiteX3" fmla="*/ 5815013 w 8786814"/>
                <a:gd name="connsiteY3" fmla="*/ 1678748 h 2927244"/>
                <a:gd name="connsiteX4" fmla="*/ 7486651 w 8786814"/>
                <a:gd name="connsiteY4" fmla="*/ 21398 h 2927244"/>
                <a:gd name="connsiteX5" fmla="*/ 8786814 w 8786814"/>
                <a:gd name="connsiteY5" fmla="*/ 692911 h 2927244"/>
                <a:gd name="connsiteX0" fmla="*/ 0 w 8829676"/>
                <a:gd name="connsiteY0" fmla="*/ 2907474 h 3089707"/>
                <a:gd name="connsiteX1" fmla="*/ 3286125 w 8829676"/>
                <a:gd name="connsiteY1" fmla="*/ 1178686 h 3089707"/>
                <a:gd name="connsiteX2" fmla="*/ 4672013 w 8829676"/>
                <a:gd name="connsiteY2" fmla="*/ 2178811 h 3089707"/>
                <a:gd name="connsiteX3" fmla="*/ 5857875 w 8829676"/>
                <a:gd name="connsiteY3" fmla="*/ 1678748 h 3089707"/>
                <a:gd name="connsiteX4" fmla="*/ 7529513 w 8829676"/>
                <a:gd name="connsiteY4" fmla="*/ 21398 h 3089707"/>
                <a:gd name="connsiteX5" fmla="*/ 8829676 w 8829676"/>
                <a:gd name="connsiteY5" fmla="*/ 692911 h 3089707"/>
                <a:gd name="connsiteX0" fmla="*/ 0 w 8829676"/>
                <a:gd name="connsiteY0" fmla="*/ 2907474 h 2935096"/>
                <a:gd name="connsiteX1" fmla="*/ 3286125 w 8829676"/>
                <a:gd name="connsiteY1" fmla="*/ 1178686 h 2935096"/>
                <a:gd name="connsiteX2" fmla="*/ 4672013 w 8829676"/>
                <a:gd name="connsiteY2" fmla="*/ 2178811 h 2935096"/>
                <a:gd name="connsiteX3" fmla="*/ 5857875 w 8829676"/>
                <a:gd name="connsiteY3" fmla="*/ 1678748 h 2935096"/>
                <a:gd name="connsiteX4" fmla="*/ 7529513 w 8829676"/>
                <a:gd name="connsiteY4" fmla="*/ 21398 h 2935096"/>
                <a:gd name="connsiteX5" fmla="*/ 8829676 w 8829676"/>
                <a:gd name="connsiteY5" fmla="*/ 692911 h 2935096"/>
                <a:gd name="connsiteX0" fmla="*/ 0 w 8829676"/>
                <a:gd name="connsiteY0" fmla="*/ 2949410 h 2977032"/>
                <a:gd name="connsiteX1" fmla="*/ 3286125 w 8829676"/>
                <a:gd name="connsiteY1" fmla="*/ 1220622 h 2977032"/>
                <a:gd name="connsiteX2" fmla="*/ 4672013 w 8829676"/>
                <a:gd name="connsiteY2" fmla="*/ 2220747 h 2977032"/>
                <a:gd name="connsiteX3" fmla="*/ 5857875 w 8829676"/>
                <a:gd name="connsiteY3" fmla="*/ 1720684 h 2977032"/>
                <a:gd name="connsiteX4" fmla="*/ 7672388 w 8829676"/>
                <a:gd name="connsiteY4" fmla="*/ 20472 h 2977032"/>
                <a:gd name="connsiteX5" fmla="*/ 8829676 w 8829676"/>
                <a:gd name="connsiteY5" fmla="*/ 734847 h 2977032"/>
                <a:gd name="connsiteX0" fmla="*/ 0 w 8829676"/>
                <a:gd name="connsiteY0" fmla="*/ 2932712 h 2960334"/>
                <a:gd name="connsiteX1" fmla="*/ 3286125 w 8829676"/>
                <a:gd name="connsiteY1" fmla="*/ 1203924 h 2960334"/>
                <a:gd name="connsiteX2" fmla="*/ 4672013 w 8829676"/>
                <a:gd name="connsiteY2" fmla="*/ 2204049 h 2960334"/>
                <a:gd name="connsiteX3" fmla="*/ 5857875 w 8829676"/>
                <a:gd name="connsiteY3" fmla="*/ 1703986 h 2960334"/>
                <a:gd name="connsiteX4" fmla="*/ 7672388 w 8829676"/>
                <a:gd name="connsiteY4" fmla="*/ 3774 h 2960334"/>
                <a:gd name="connsiteX5" fmla="*/ 8829676 w 8829676"/>
                <a:gd name="connsiteY5" fmla="*/ 718149 h 2960334"/>
                <a:gd name="connsiteX0" fmla="*/ 0 w 8829676"/>
                <a:gd name="connsiteY0" fmla="*/ 2932712 h 2960521"/>
                <a:gd name="connsiteX1" fmla="*/ 3286125 w 8829676"/>
                <a:gd name="connsiteY1" fmla="*/ 1203924 h 2960521"/>
                <a:gd name="connsiteX2" fmla="*/ 4672013 w 8829676"/>
                <a:gd name="connsiteY2" fmla="*/ 2204049 h 2960521"/>
                <a:gd name="connsiteX3" fmla="*/ 5857875 w 8829676"/>
                <a:gd name="connsiteY3" fmla="*/ 1703986 h 2960521"/>
                <a:gd name="connsiteX4" fmla="*/ 7672388 w 8829676"/>
                <a:gd name="connsiteY4" fmla="*/ 3774 h 2960521"/>
                <a:gd name="connsiteX5" fmla="*/ 8829676 w 8829676"/>
                <a:gd name="connsiteY5" fmla="*/ 718149 h 2960521"/>
                <a:gd name="connsiteX0" fmla="*/ 0 w 8829676"/>
                <a:gd name="connsiteY0" fmla="*/ 2932712 h 2959092"/>
                <a:gd name="connsiteX1" fmla="*/ 3286125 w 8829676"/>
                <a:gd name="connsiteY1" fmla="*/ 1203924 h 2959092"/>
                <a:gd name="connsiteX2" fmla="*/ 4672013 w 8829676"/>
                <a:gd name="connsiteY2" fmla="*/ 2204049 h 2959092"/>
                <a:gd name="connsiteX3" fmla="*/ 5857875 w 8829676"/>
                <a:gd name="connsiteY3" fmla="*/ 1703986 h 2959092"/>
                <a:gd name="connsiteX4" fmla="*/ 7672388 w 8829676"/>
                <a:gd name="connsiteY4" fmla="*/ 3774 h 2959092"/>
                <a:gd name="connsiteX5" fmla="*/ 8829676 w 8829676"/>
                <a:gd name="connsiteY5" fmla="*/ 718149 h 2959092"/>
                <a:gd name="connsiteX0" fmla="*/ 0 w 8829676"/>
                <a:gd name="connsiteY0" fmla="*/ 2932712 h 2932712"/>
                <a:gd name="connsiteX1" fmla="*/ 2457449 w 8829676"/>
                <a:gd name="connsiteY1" fmla="*/ 1732563 h 2932712"/>
                <a:gd name="connsiteX2" fmla="*/ 3286125 w 8829676"/>
                <a:gd name="connsiteY2" fmla="*/ 1203924 h 2932712"/>
                <a:gd name="connsiteX3" fmla="*/ 4672013 w 8829676"/>
                <a:gd name="connsiteY3" fmla="*/ 2204049 h 2932712"/>
                <a:gd name="connsiteX4" fmla="*/ 5857875 w 8829676"/>
                <a:gd name="connsiteY4" fmla="*/ 1703986 h 2932712"/>
                <a:gd name="connsiteX5" fmla="*/ 7672388 w 8829676"/>
                <a:gd name="connsiteY5" fmla="*/ 3774 h 2932712"/>
                <a:gd name="connsiteX6" fmla="*/ 8829676 w 8829676"/>
                <a:gd name="connsiteY6" fmla="*/ 718149 h 2932712"/>
                <a:gd name="connsiteX0" fmla="*/ 0 w 8829676"/>
                <a:gd name="connsiteY0" fmla="*/ 2932712 h 2932712"/>
                <a:gd name="connsiteX1" fmla="*/ 2457449 w 8829676"/>
                <a:gd name="connsiteY1" fmla="*/ 1732563 h 2932712"/>
                <a:gd name="connsiteX2" fmla="*/ 3286125 w 8829676"/>
                <a:gd name="connsiteY2" fmla="*/ 1203924 h 2932712"/>
                <a:gd name="connsiteX3" fmla="*/ 4672013 w 8829676"/>
                <a:gd name="connsiteY3" fmla="*/ 2204049 h 2932712"/>
                <a:gd name="connsiteX4" fmla="*/ 5857875 w 8829676"/>
                <a:gd name="connsiteY4" fmla="*/ 1703986 h 2932712"/>
                <a:gd name="connsiteX5" fmla="*/ 7672388 w 8829676"/>
                <a:gd name="connsiteY5" fmla="*/ 3774 h 2932712"/>
                <a:gd name="connsiteX6" fmla="*/ 8829676 w 8829676"/>
                <a:gd name="connsiteY6" fmla="*/ 718149 h 2932712"/>
                <a:gd name="connsiteX0" fmla="*/ 0 w 8829676"/>
                <a:gd name="connsiteY0" fmla="*/ 2932712 h 2932712"/>
                <a:gd name="connsiteX1" fmla="*/ 2128836 w 8829676"/>
                <a:gd name="connsiteY1" fmla="*/ 1832575 h 2932712"/>
                <a:gd name="connsiteX2" fmla="*/ 3286125 w 8829676"/>
                <a:gd name="connsiteY2" fmla="*/ 1203924 h 2932712"/>
                <a:gd name="connsiteX3" fmla="*/ 4672013 w 8829676"/>
                <a:gd name="connsiteY3" fmla="*/ 2204049 h 2932712"/>
                <a:gd name="connsiteX4" fmla="*/ 5857875 w 8829676"/>
                <a:gd name="connsiteY4" fmla="*/ 1703986 h 2932712"/>
                <a:gd name="connsiteX5" fmla="*/ 7672388 w 8829676"/>
                <a:gd name="connsiteY5" fmla="*/ 3774 h 2932712"/>
                <a:gd name="connsiteX6" fmla="*/ 8829676 w 8829676"/>
                <a:gd name="connsiteY6" fmla="*/ 718149 h 2932712"/>
                <a:gd name="connsiteX0" fmla="*/ 0 w 8829676"/>
                <a:gd name="connsiteY0" fmla="*/ 2932712 h 2932712"/>
                <a:gd name="connsiteX1" fmla="*/ 2128836 w 8829676"/>
                <a:gd name="connsiteY1" fmla="*/ 1832575 h 2932712"/>
                <a:gd name="connsiteX2" fmla="*/ 3286125 w 8829676"/>
                <a:gd name="connsiteY2" fmla="*/ 1203924 h 2932712"/>
                <a:gd name="connsiteX3" fmla="*/ 4672013 w 8829676"/>
                <a:gd name="connsiteY3" fmla="*/ 2204049 h 2932712"/>
                <a:gd name="connsiteX4" fmla="*/ 5857875 w 8829676"/>
                <a:gd name="connsiteY4" fmla="*/ 1703986 h 2932712"/>
                <a:gd name="connsiteX5" fmla="*/ 7672388 w 8829676"/>
                <a:gd name="connsiteY5" fmla="*/ 3774 h 2932712"/>
                <a:gd name="connsiteX6" fmla="*/ 8829676 w 8829676"/>
                <a:gd name="connsiteY6" fmla="*/ 718149 h 2932712"/>
                <a:gd name="connsiteX0" fmla="*/ 0 w 8829676"/>
                <a:gd name="connsiteY0" fmla="*/ 2932712 h 2932712"/>
                <a:gd name="connsiteX1" fmla="*/ 2100261 w 8829676"/>
                <a:gd name="connsiteY1" fmla="*/ 2018312 h 2932712"/>
                <a:gd name="connsiteX2" fmla="*/ 3286125 w 8829676"/>
                <a:gd name="connsiteY2" fmla="*/ 1203924 h 2932712"/>
                <a:gd name="connsiteX3" fmla="*/ 4672013 w 8829676"/>
                <a:gd name="connsiteY3" fmla="*/ 2204049 h 2932712"/>
                <a:gd name="connsiteX4" fmla="*/ 5857875 w 8829676"/>
                <a:gd name="connsiteY4" fmla="*/ 1703986 h 2932712"/>
                <a:gd name="connsiteX5" fmla="*/ 7672388 w 8829676"/>
                <a:gd name="connsiteY5" fmla="*/ 3774 h 2932712"/>
                <a:gd name="connsiteX6" fmla="*/ 8829676 w 8829676"/>
                <a:gd name="connsiteY6" fmla="*/ 718149 h 2932712"/>
                <a:gd name="connsiteX0" fmla="*/ 0 w 8829676"/>
                <a:gd name="connsiteY0" fmla="*/ 2953635 h 2953635"/>
                <a:gd name="connsiteX1" fmla="*/ 2100261 w 8829676"/>
                <a:gd name="connsiteY1" fmla="*/ 2039235 h 2953635"/>
                <a:gd name="connsiteX2" fmla="*/ 3286125 w 8829676"/>
                <a:gd name="connsiteY2" fmla="*/ 1224847 h 2953635"/>
                <a:gd name="connsiteX3" fmla="*/ 4672013 w 8829676"/>
                <a:gd name="connsiteY3" fmla="*/ 2224972 h 2953635"/>
                <a:gd name="connsiteX4" fmla="*/ 5857875 w 8829676"/>
                <a:gd name="connsiteY4" fmla="*/ 1839209 h 2953635"/>
                <a:gd name="connsiteX5" fmla="*/ 7672388 w 8829676"/>
                <a:gd name="connsiteY5" fmla="*/ 24697 h 2953635"/>
                <a:gd name="connsiteX6" fmla="*/ 8829676 w 8829676"/>
                <a:gd name="connsiteY6" fmla="*/ 739072 h 2953635"/>
                <a:gd name="connsiteX0" fmla="*/ 0 w 8786813"/>
                <a:gd name="connsiteY0" fmla="*/ 2945273 h 2945273"/>
                <a:gd name="connsiteX1" fmla="*/ 2100261 w 8786813"/>
                <a:gd name="connsiteY1" fmla="*/ 2030873 h 2945273"/>
                <a:gd name="connsiteX2" fmla="*/ 3286125 w 8786813"/>
                <a:gd name="connsiteY2" fmla="*/ 1216485 h 2945273"/>
                <a:gd name="connsiteX3" fmla="*/ 4672013 w 8786813"/>
                <a:gd name="connsiteY3" fmla="*/ 2216610 h 2945273"/>
                <a:gd name="connsiteX4" fmla="*/ 5857875 w 8786813"/>
                <a:gd name="connsiteY4" fmla="*/ 1830847 h 2945273"/>
                <a:gd name="connsiteX5" fmla="*/ 7672388 w 8786813"/>
                <a:gd name="connsiteY5" fmla="*/ 16335 h 2945273"/>
                <a:gd name="connsiteX6" fmla="*/ 8786813 w 8786813"/>
                <a:gd name="connsiteY6" fmla="*/ 887873 h 2945273"/>
                <a:gd name="connsiteX0" fmla="*/ 0 w 8786813"/>
                <a:gd name="connsiteY0" fmla="*/ 2818772 h 2818772"/>
                <a:gd name="connsiteX1" fmla="*/ 2100261 w 8786813"/>
                <a:gd name="connsiteY1" fmla="*/ 1904372 h 2818772"/>
                <a:gd name="connsiteX2" fmla="*/ 3286125 w 8786813"/>
                <a:gd name="connsiteY2" fmla="*/ 1089984 h 2818772"/>
                <a:gd name="connsiteX3" fmla="*/ 4672013 w 8786813"/>
                <a:gd name="connsiteY3" fmla="*/ 2090109 h 2818772"/>
                <a:gd name="connsiteX4" fmla="*/ 5857875 w 8786813"/>
                <a:gd name="connsiteY4" fmla="*/ 1704346 h 2818772"/>
                <a:gd name="connsiteX5" fmla="*/ 7572375 w 8786813"/>
                <a:gd name="connsiteY5" fmla="*/ 18422 h 2818772"/>
                <a:gd name="connsiteX6" fmla="*/ 8786813 w 8786813"/>
                <a:gd name="connsiteY6" fmla="*/ 761372 h 281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86813" h="2818772">
                  <a:moveTo>
                    <a:pt x="0" y="2818772"/>
                  </a:moveTo>
                  <a:cubicBezTo>
                    <a:pt x="409575" y="2618747"/>
                    <a:pt x="723899" y="3264065"/>
                    <a:pt x="2100261" y="1904372"/>
                  </a:cubicBezTo>
                  <a:cubicBezTo>
                    <a:pt x="2576511" y="1401929"/>
                    <a:pt x="2857500" y="1059028"/>
                    <a:pt x="3286125" y="1089984"/>
                  </a:cubicBezTo>
                  <a:cubicBezTo>
                    <a:pt x="3714750" y="1120940"/>
                    <a:pt x="4243388" y="1987715"/>
                    <a:pt x="4672013" y="2090109"/>
                  </a:cubicBezTo>
                  <a:cubicBezTo>
                    <a:pt x="5100638" y="2192503"/>
                    <a:pt x="5374481" y="2049627"/>
                    <a:pt x="5857875" y="1704346"/>
                  </a:cubicBezTo>
                  <a:cubicBezTo>
                    <a:pt x="6341269" y="1359065"/>
                    <a:pt x="7084219" y="175584"/>
                    <a:pt x="7572375" y="18422"/>
                  </a:cubicBezTo>
                  <a:cubicBezTo>
                    <a:pt x="8060531" y="-138740"/>
                    <a:pt x="8786813" y="761372"/>
                    <a:pt x="8786813" y="761372"/>
                  </a:cubicBezTo>
                </a:path>
              </a:pathLst>
            </a:custGeom>
            <a:noFill/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500062" y="5699320"/>
            <a:ext cx="10917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L’onde peut dépasser d’1/3 la hauteur de l’obstacle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Les nuages lenticulaires sont piégés dans un pli d’onde. Ils sont très actifs mais semblent rester sur place. Ils se remplissent d’un coté et se dissipent de l’autre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Le vent turbulent peut atteindre 20 fois la hauteur de l’obstacle au-delà de celui-ci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flipH="1" flipV="1">
            <a:off x="9301163" y="3609714"/>
            <a:ext cx="28575" cy="1933832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7224895" y="4914900"/>
            <a:ext cx="4376555" cy="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 rot="16200000">
            <a:off x="8610971" y="3701816"/>
            <a:ext cx="1745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hauteur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9889737" y="4467681"/>
            <a:ext cx="1828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20 x hauteur</a:t>
            </a:r>
            <a:endParaRPr lang="fr-FR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9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71563" y="600058"/>
            <a:ext cx="10529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Les Nuages en montagne :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24726" t="54169" r="29571" b="18318"/>
          <a:stretch/>
        </p:blipFill>
        <p:spPr>
          <a:xfrm>
            <a:off x="1071563" y="3228975"/>
            <a:ext cx="894917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3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1563" y="1300163"/>
            <a:ext cx="801528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AFDDFF"/>
                </a:solidFill>
                <a:latin typeface="HelveticaNeueLT Com 55 Roman" panose="020B0604020202020204" pitchFamily="34" charset="0"/>
              </a:rPr>
              <a:t>Atmosphère et Nuages</a:t>
            </a:r>
          </a:p>
          <a:p>
            <a:endParaRPr lang="fr-FR" sz="4000" b="1" dirty="0">
              <a:solidFill>
                <a:srgbClr val="0070C0"/>
              </a:solidFill>
              <a:latin typeface="HelveticaNeueLT Com 55 Roman" panose="020B0604020202020204" pitchFamily="34" charset="0"/>
            </a:endParaRPr>
          </a:p>
          <a:p>
            <a:r>
              <a:rPr lang="fr-FR" sz="6000" b="1" dirty="0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Préparation d’un vol</a:t>
            </a:r>
          </a:p>
          <a:p>
            <a:endParaRPr lang="fr-FR" sz="4000" b="1" dirty="0">
              <a:solidFill>
                <a:srgbClr val="0070C0"/>
              </a:solidFill>
              <a:latin typeface="HelveticaNeueLT Com 55 Roman" panose="020B0604020202020204" pitchFamily="34" charset="0"/>
            </a:endParaRPr>
          </a:p>
          <a:p>
            <a:r>
              <a:rPr lang="fr-FR" sz="4000" b="1" dirty="0" smtClean="0">
                <a:solidFill>
                  <a:srgbClr val="AFDDFF"/>
                </a:solidFill>
                <a:latin typeface="HelveticaNeueLT Com 55 Roman" panose="020B0604020202020204" pitchFamily="34" charset="0"/>
              </a:rPr>
              <a:t>Etude de cas</a:t>
            </a:r>
            <a:endParaRPr lang="fr-FR" sz="4000" b="1" dirty="0">
              <a:solidFill>
                <a:srgbClr val="AFDDFF"/>
              </a:solidFill>
              <a:latin typeface="HelveticaNeueLT Com 55 Roman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08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71563" y="600058"/>
            <a:ext cx="105298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Plusieurs sites pour la météo :</a:t>
            </a:r>
          </a:p>
          <a:p>
            <a:endParaRPr lang="fr-FR" sz="4000" b="1" dirty="0">
              <a:solidFill>
                <a:srgbClr val="0070C0"/>
              </a:solidFill>
              <a:latin typeface="HelveticaNeueLT Com 55 Roman" panose="020B0604020202020204" pitchFamily="34" charset="0"/>
            </a:endParaRPr>
          </a:p>
          <a:p>
            <a:r>
              <a:rPr lang="fr-FR" sz="4000" b="1" dirty="0" smtClean="0">
                <a:solidFill>
                  <a:schemeClr val="bg1"/>
                </a:solidFill>
                <a:latin typeface="HelveticaNeueLT Com 55 Roman" panose="020B0604020202020204" pitchFamily="34" charset="0"/>
              </a:rPr>
              <a:t>AEROWEB (météo France)</a:t>
            </a:r>
          </a:p>
          <a:p>
            <a:endParaRPr lang="fr-FR" sz="4000" b="1" dirty="0" smtClean="0">
              <a:solidFill>
                <a:schemeClr val="bg1"/>
              </a:solidFill>
              <a:latin typeface="HelveticaNeueLT Com 55 Roman" panose="020B0604020202020204" pitchFamily="34" charset="0"/>
            </a:endParaRPr>
          </a:p>
          <a:p>
            <a:r>
              <a:rPr lang="fr-FR" sz="4000" b="1" dirty="0" err="1" smtClean="0">
                <a:solidFill>
                  <a:schemeClr val="bg1"/>
                </a:solidFill>
                <a:latin typeface="HelveticaNeueLT Com 55 Roman" panose="020B0604020202020204" pitchFamily="34" charset="0"/>
              </a:rPr>
              <a:t>Meteox</a:t>
            </a:r>
            <a:endParaRPr lang="fr-FR" sz="4000" b="1" dirty="0" smtClean="0">
              <a:solidFill>
                <a:schemeClr val="bg1"/>
              </a:solidFill>
              <a:latin typeface="HelveticaNeueLT Com 55 Roman" panose="020B0604020202020204" pitchFamily="34" charset="0"/>
            </a:endParaRPr>
          </a:p>
          <a:p>
            <a:endParaRPr lang="fr-FR" sz="4000" b="1" dirty="0">
              <a:solidFill>
                <a:schemeClr val="bg1"/>
              </a:solidFill>
              <a:latin typeface="HelveticaNeueLT Com 55 Roman" panose="020B0604020202020204" pitchFamily="34" charset="0"/>
            </a:endParaRPr>
          </a:p>
          <a:p>
            <a:r>
              <a:rPr lang="fr-FR" sz="4000" b="1" dirty="0" err="1" smtClean="0">
                <a:solidFill>
                  <a:schemeClr val="bg1"/>
                </a:solidFill>
                <a:latin typeface="HelveticaNeueLT Com 55 Roman" panose="020B0604020202020204" pitchFamily="34" charset="0"/>
              </a:rPr>
              <a:t>Orbifly</a:t>
            </a:r>
            <a:endParaRPr lang="fr-FR" sz="4000" b="1" dirty="0" smtClean="0">
              <a:solidFill>
                <a:schemeClr val="bg1"/>
              </a:solidFill>
              <a:latin typeface="HelveticaNeueLT Com 55 Roman" panose="020B0604020202020204" pitchFamily="34" charset="0"/>
            </a:endParaRPr>
          </a:p>
          <a:p>
            <a:endParaRPr lang="fr-FR" sz="4000" b="1" dirty="0">
              <a:solidFill>
                <a:schemeClr val="bg1"/>
              </a:solidFill>
              <a:latin typeface="HelveticaNeueLT Com 55 Roman" panose="020B0604020202020204" pitchFamily="34" charset="0"/>
            </a:endParaRPr>
          </a:p>
          <a:p>
            <a:r>
              <a:rPr lang="fr-FR" sz="4000" b="1" dirty="0" smtClean="0">
                <a:solidFill>
                  <a:schemeClr val="bg1"/>
                </a:solidFill>
                <a:latin typeface="HelveticaNeueLT Com 55 Roman" panose="020B0604020202020204" pitchFamily="34" charset="0"/>
              </a:rPr>
              <a:t>Autres</a:t>
            </a:r>
            <a:endParaRPr lang="fr-FR" sz="4000" b="1" dirty="0">
              <a:solidFill>
                <a:schemeClr val="bg1"/>
              </a:solidFill>
              <a:latin typeface="HelveticaNeueLT Com 55 Roman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81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1758" t="12690" r="33203" b="5395"/>
          <a:stretch/>
        </p:blipFill>
        <p:spPr>
          <a:xfrm>
            <a:off x="3886205" y="871538"/>
            <a:ext cx="7929562" cy="561498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14358" y="600058"/>
            <a:ext cx="327184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AEROWEB</a:t>
            </a:r>
          </a:p>
          <a:p>
            <a:r>
              <a:rPr lang="fr-FR" sz="4000" b="1" dirty="0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ce matin</a:t>
            </a:r>
          </a:p>
          <a:p>
            <a:endParaRPr lang="fr-FR" sz="4000" b="1" dirty="0">
              <a:solidFill>
                <a:srgbClr val="0070C0"/>
              </a:solidFill>
              <a:latin typeface="HelveticaNeueLT Com 55 Roman" panose="020B0604020202020204" pitchFamily="34" charset="0"/>
            </a:endParaRPr>
          </a:p>
          <a:p>
            <a:r>
              <a:rPr lang="fr-FR" sz="3200" b="1" dirty="0" smtClean="0">
                <a:solidFill>
                  <a:schemeClr val="bg1"/>
                </a:solidFill>
                <a:latin typeface="HelveticaNeueLT Com 55 Roman" panose="020B0604020202020204" pitchFamily="34" charset="0"/>
              </a:rPr>
              <a:t>Trajet :</a:t>
            </a:r>
            <a:br>
              <a:rPr lang="fr-FR" sz="3200" b="1" dirty="0" smtClean="0">
                <a:solidFill>
                  <a:schemeClr val="bg1"/>
                </a:solidFill>
                <a:latin typeface="HelveticaNeueLT Com 55 Roman" panose="020B0604020202020204" pitchFamily="34" charset="0"/>
              </a:rPr>
            </a:br>
            <a:r>
              <a:rPr lang="fr-FR" sz="3200" b="1" dirty="0" err="1" smtClean="0">
                <a:solidFill>
                  <a:schemeClr val="bg1"/>
                </a:solidFill>
                <a:latin typeface="HelveticaNeueLT Com 55 Roman" panose="020B0604020202020204" pitchFamily="34" charset="0"/>
              </a:rPr>
              <a:t>Sabo</a:t>
            </a:r>
            <a:r>
              <a:rPr lang="fr-FR" sz="3200" b="1" dirty="0" smtClean="0">
                <a:solidFill>
                  <a:schemeClr val="bg1"/>
                </a:solidFill>
                <a:latin typeface="HelveticaNeueLT Com 55 Roman" panose="020B0604020202020204" pitchFamily="34" charset="0"/>
              </a:rPr>
              <a:t> - Luchon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00076" y="4455200"/>
            <a:ext cx="2986087" cy="20313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Few : 1 à 2 </a:t>
            </a:r>
            <a:r>
              <a:rPr lang="fr-FR" b="1" dirty="0" err="1" smtClean="0">
                <a:solidFill>
                  <a:srgbClr val="00B050"/>
                </a:solidFill>
              </a:rPr>
              <a:t>octats</a:t>
            </a:r>
            <a:endParaRPr lang="fr-FR" b="1" dirty="0" smtClean="0">
              <a:solidFill>
                <a:srgbClr val="00B050"/>
              </a:solidFill>
            </a:endParaRPr>
          </a:p>
          <a:p>
            <a:endParaRPr lang="fr-FR" b="1" dirty="0">
              <a:solidFill>
                <a:srgbClr val="7030A0"/>
              </a:solidFill>
            </a:endParaRPr>
          </a:p>
          <a:p>
            <a:r>
              <a:rPr lang="fr-FR" b="1" dirty="0" err="1" smtClean="0">
                <a:solidFill>
                  <a:srgbClr val="0070C0"/>
                </a:solidFill>
              </a:rPr>
              <a:t>Scattered</a:t>
            </a:r>
            <a:r>
              <a:rPr lang="fr-FR" b="1" dirty="0" smtClean="0">
                <a:solidFill>
                  <a:srgbClr val="0070C0"/>
                </a:solidFill>
              </a:rPr>
              <a:t> : 3 à 4 </a:t>
            </a:r>
            <a:r>
              <a:rPr lang="fr-FR" b="1" dirty="0" err="1" smtClean="0">
                <a:solidFill>
                  <a:srgbClr val="0070C0"/>
                </a:solidFill>
              </a:rPr>
              <a:t>octats</a:t>
            </a:r>
            <a:endParaRPr lang="fr-FR" b="1" dirty="0" smtClean="0">
              <a:solidFill>
                <a:srgbClr val="0070C0"/>
              </a:solidFill>
            </a:endParaRPr>
          </a:p>
          <a:p>
            <a:endParaRPr lang="fr-FR" b="1" dirty="0">
              <a:solidFill>
                <a:srgbClr val="7030A0"/>
              </a:solidFill>
            </a:endParaRPr>
          </a:p>
          <a:p>
            <a:r>
              <a:rPr lang="fr-FR" b="1" dirty="0" err="1" smtClean="0">
                <a:solidFill>
                  <a:srgbClr val="7030A0"/>
                </a:solidFill>
              </a:rPr>
              <a:t>Broken</a:t>
            </a:r>
            <a:r>
              <a:rPr lang="fr-FR" b="1" dirty="0" smtClean="0">
                <a:solidFill>
                  <a:srgbClr val="7030A0"/>
                </a:solidFill>
              </a:rPr>
              <a:t> : 5 à 7 </a:t>
            </a:r>
            <a:r>
              <a:rPr lang="fr-FR" b="1" dirty="0" err="1" smtClean="0">
                <a:solidFill>
                  <a:srgbClr val="7030A0"/>
                </a:solidFill>
              </a:rPr>
              <a:t>octats</a:t>
            </a:r>
            <a:endParaRPr lang="fr-FR" b="1" dirty="0" smtClean="0">
              <a:solidFill>
                <a:srgbClr val="7030A0"/>
              </a:solidFill>
            </a:endParaRPr>
          </a:p>
          <a:p>
            <a:endParaRPr lang="fr-FR" b="1" dirty="0">
              <a:solidFill>
                <a:srgbClr val="7030A0"/>
              </a:solidFill>
            </a:endParaRPr>
          </a:p>
          <a:p>
            <a:r>
              <a:rPr lang="fr-FR" b="1" dirty="0" err="1" smtClean="0">
                <a:solidFill>
                  <a:srgbClr val="C00000"/>
                </a:solidFill>
              </a:rPr>
              <a:t>Overcast</a:t>
            </a:r>
            <a:r>
              <a:rPr lang="fr-FR" b="1" dirty="0" smtClean="0">
                <a:solidFill>
                  <a:srgbClr val="C00000"/>
                </a:solidFill>
              </a:rPr>
              <a:t> : 8 / 8</a:t>
            </a:r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5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16406" t="35392" r="54741" b="50382"/>
          <a:stretch/>
        </p:blipFill>
        <p:spPr>
          <a:xfrm>
            <a:off x="1311964" y="1232452"/>
            <a:ext cx="9971447" cy="276436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6406" t="56765" r="54741" b="31927"/>
          <a:stretch/>
        </p:blipFill>
        <p:spPr>
          <a:xfrm>
            <a:off x="1311964" y="4439265"/>
            <a:ext cx="9971447" cy="219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3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17075" t="11779" r="18405" b="6787"/>
          <a:stretch/>
        </p:blipFill>
        <p:spPr>
          <a:xfrm>
            <a:off x="414330" y="485776"/>
            <a:ext cx="8315325" cy="590073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13789" t="25197" r="58164" b="5812"/>
          <a:stretch/>
        </p:blipFill>
        <p:spPr>
          <a:xfrm>
            <a:off x="8729660" y="1643066"/>
            <a:ext cx="3419475" cy="472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2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40594" t="26781" r="31944" b="28286"/>
          <a:stretch/>
        </p:blipFill>
        <p:spPr>
          <a:xfrm>
            <a:off x="2536723" y="181124"/>
            <a:ext cx="7033603" cy="647016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8789" t="24966" r="73751" b="19383"/>
          <a:stretch/>
        </p:blipFill>
        <p:spPr>
          <a:xfrm>
            <a:off x="100013" y="144373"/>
            <a:ext cx="2128837" cy="381476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26043" t="25197" r="53828" b="38108"/>
          <a:stretch/>
        </p:blipFill>
        <p:spPr>
          <a:xfrm>
            <a:off x="103240" y="3959135"/>
            <a:ext cx="2454224" cy="251540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70543" t="24657" r="10000" b="24176"/>
          <a:stretch/>
        </p:blipFill>
        <p:spPr>
          <a:xfrm>
            <a:off x="9648603" y="1551803"/>
            <a:ext cx="2372178" cy="350735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51793" t="24756" r="30666" b="31157"/>
          <a:stretch/>
        </p:blipFill>
        <p:spPr>
          <a:xfrm>
            <a:off x="7471675" y="1551803"/>
            <a:ext cx="2138516" cy="302203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26043" t="62041" r="49715" b="19986"/>
          <a:stretch/>
        </p:blipFill>
        <p:spPr>
          <a:xfrm>
            <a:off x="7457387" y="191230"/>
            <a:ext cx="2955668" cy="12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6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5938" t="15191" r="35430" b="4561"/>
          <a:stretch/>
        </p:blipFill>
        <p:spPr>
          <a:xfrm>
            <a:off x="1943100" y="142876"/>
            <a:ext cx="689956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5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7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71563" y="1300163"/>
            <a:ext cx="80152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Atmosphère et Nuages</a:t>
            </a:r>
          </a:p>
          <a:p>
            <a:endParaRPr lang="fr-FR" sz="4000" b="1" dirty="0">
              <a:solidFill>
                <a:srgbClr val="0070C0"/>
              </a:solidFill>
              <a:latin typeface="HelveticaNeueLT Com 55 Roman" panose="020B0604020202020204" pitchFamily="34" charset="0"/>
            </a:endParaRPr>
          </a:p>
          <a:p>
            <a:r>
              <a:rPr lang="fr-FR" sz="4000" b="1" dirty="0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Préparation d’un vol</a:t>
            </a:r>
          </a:p>
          <a:p>
            <a:endParaRPr lang="fr-FR" sz="4000" b="1" dirty="0">
              <a:solidFill>
                <a:srgbClr val="0070C0"/>
              </a:solidFill>
              <a:latin typeface="HelveticaNeueLT Com 55 Roman" panose="020B0604020202020204" pitchFamily="34" charset="0"/>
            </a:endParaRPr>
          </a:p>
          <a:p>
            <a:r>
              <a:rPr lang="fr-FR" sz="4000" b="1" dirty="0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Etude de cas</a:t>
            </a:r>
            <a:endParaRPr lang="fr-FR" sz="4000" b="1" dirty="0">
              <a:solidFill>
                <a:srgbClr val="0070C0"/>
              </a:solidFill>
              <a:latin typeface="HelveticaNeueLT Com 55 Roman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48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33107" t="13790" r="34604" b="37078"/>
          <a:stretch/>
        </p:blipFill>
        <p:spPr>
          <a:xfrm>
            <a:off x="281592" y="385762"/>
            <a:ext cx="7276497" cy="622491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32578" t="13173" r="34023" b="8078"/>
          <a:stretch/>
        </p:blipFill>
        <p:spPr>
          <a:xfrm>
            <a:off x="7815260" y="1204764"/>
            <a:ext cx="4071938" cy="53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6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9023" t="7688" r="10587"/>
          <a:stretch/>
        </p:blipFill>
        <p:spPr>
          <a:xfrm>
            <a:off x="585791" y="300038"/>
            <a:ext cx="9801225" cy="63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9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71563" y="600058"/>
            <a:ext cx="105298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Aeroweb</a:t>
            </a:r>
            <a:r>
              <a:rPr lang="fr-FR" sz="4000" b="1" dirty="0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 :</a:t>
            </a:r>
          </a:p>
          <a:p>
            <a:endParaRPr lang="fr-FR" sz="4000" b="1" dirty="0">
              <a:solidFill>
                <a:srgbClr val="0070C0"/>
              </a:solidFill>
              <a:latin typeface="HelveticaNeueLT Com 55 Roman" panose="020B0604020202020204" pitchFamily="34" charset="0"/>
            </a:endParaRPr>
          </a:p>
          <a:p>
            <a:r>
              <a:rPr lang="fr-FR" sz="4000" b="1" dirty="0" smtClean="0">
                <a:solidFill>
                  <a:schemeClr val="bg1"/>
                </a:solidFill>
                <a:latin typeface="HelveticaNeueLT Com 55 Roman" panose="020B0604020202020204" pitchFamily="34" charset="0"/>
              </a:rPr>
              <a:t>Exemple de </a:t>
            </a:r>
            <a:r>
              <a:rPr lang="fr-FR" sz="4000" b="1" dirty="0" err="1" smtClean="0">
                <a:solidFill>
                  <a:schemeClr val="bg1"/>
                </a:solidFill>
                <a:latin typeface="HelveticaNeueLT Com 55 Roman" panose="020B0604020202020204" pitchFamily="34" charset="0"/>
              </a:rPr>
              <a:t>Nav</a:t>
            </a:r>
            <a:r>
              <a:rPr lang="fr-FR" sz="4000" b="1" dirty="0" smtClean="0">
                <a:solidFill>
                  <a:schemeClr val="bg1"/>
                </a:solidFill>
                <a:latin typeface="HelveticaNeueLT Com 55 Roman" panose="020B0604020202020204" pitchFamily="34" charset="0"/>
              </a:rPr>
              <a:t> </a:t>
            </a:r>
            <a:r>
              <a:rPr lang="fr-FR" sz="3200" b="1" dirty="0" smtClean="0">
                <a:solidFill>
                  <a:schemeClr val="bg1"/>
                </a:solidFill>
                <a:latin typeface="HelveticaNeueLT Com 55 Roman" panose="020B0604020202020204" pitchFamily="34" charset="0"/>
              </a:rPr>
              <a:t>(Palma de Majorque – Paris)</a:t>
            </a:r>
          </a:p>
        </p:txBody>
      </p:sp>
    </p:spTree>
    <p:extLst>
      <p:ext uri="{BB962C8B-B14F-4D97-AF65-F5344CB8AC3E}">
        <p14:creationId xmlns:p14="http://schemas.microsoft.com/office/powerpoint/2010/main" val="51466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22617" t="7688" r="23711"/>
          <a:stretch/>
        </p:blipFill>
        <p:spPr>
          <a:xfrm>
            <a:off x="2417658" y="200025"/>
            <a:ext cx="6883505" cy="665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0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71563" y="600058"/>
            <a:ext cx="105298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Plusieurs sites pour la météo :</a:t>
            </a:r>
          </a:p>
          <a:p>
            <a:endParaRPr lang="fr-FR" sz="4000" b="1" dirty="0">
              <a:solidFill>
                <a:srgbClr val="0070C0"/>
              </a:solidFill>
              <a:latin typeface="HelveticaNeueLT Com 55 Roman" panose="020B0604020202020204" pitchFamily="34" charset="0"/>
            </a:endParaRPr>
          </a:p>
          <a:p>
            <a:r>
              <a:rPr lang="fr-FR" sz="4000" b="1" dirty="0" smtClean="0">
                <a:solidFill>
                  <a:schemeClr val="tx1">
                    <a:lumMod val="65000"/>
                  </a:schemeClr>
                </a:solidFill>
                <a:latin typeface="HelveticaNeueLT Com 55 Roman" panose="020B0604020202020204" pitchFamily="34" charset="0"/>
              </a:rPr>
              <a:t>AEROWEB (météo France)</a:t>
            </a:r>
          </a:p>
          <a:p>
            <a:endParaRPr lang="fr-FR" sz="4000" b="1" dirty="0" smtClean="0">
              <a:solidFill>
                <a:schemeClr val="bg1"/>
              </a:solidFill>
              <a:latin typeface="HelveticaNeueLT Com 55 Roman" panose="020B0604020202020204" pitchFamily="34" charset="0"/>
            </a:endParaRPr>
          </a:p>
          <a:p>
            <a:r>
              <a:rPr lang="fr-FR" sz="4000" b="1" dirty="0" err="1" smtClean="0">
                <a:solidFill>
                  <a:schemeClr val="bg1"/>
                </a:solidFill>
                <a:latin typeface="HelveticaNeueLT Com 55 Roman" panose="020B0604020202020204" pitchFamily="34" charset="0"/>
              </a:rPr>
              <a:t>Meteox</a:t>
            </a:r>
            <a:endParaRPr lang="fr-FR" sz="4000" b="1" dirty="0" smtClean="0">
              <a:solidFill>
                <a:schemeClr val="bg1"/>
              </a:solidFill>
              <a:latin typeface="HelveticaNeueLT Com 55 Roman" panose="020B0604020202020204" pitchFamily="34" charset="0"/>
            </a:endParaRPr>
          </a:p>
          <a:p>
            <a:endParaRPr lang="fr-FR" sz="4000" b="1" dirty="0">
              <a:solidFill>
                <a:schemeClr val="bg1"/>
              </a:solidFill>
              <a:latin typeface="HelveticaNeueLT Com 55 Roman" panose="020B0604020202020204" pitchFamily="34" charset="0"/>
            </a:endParaRPr>
          </a:p>
          <a:p>
            <a:r>
              <a:rPr lang="fr-FR" sz="4000" b="1" dirty="0" err="1" smtClean="0">
                <a:solidFill>
                  <a:schemeClr val="tx1">
                    <a:lumMod val="65000"/>
                  </a:schemeClr>
                </a:solidFill>
                <a:latin typeface="HelveticaNeueLT Com 55 Roman" panose="020B0604020202020204" pitchFamily="34" charset="0"/>
              </a:rPr>
              <a:t>Orbifly</a:t>
            </a:r>
            <a:endParaRPr lang="fr-FR" sz="4000" b="1" dirty="0" smtClean="0">
              <a:solidFill>
                <a:schemeClr val="tx1">
                  <a:lumMod val="65000"/>
                </a:schemeClr>
              </a:solidFill>
              <a:latin typeface="HelveticaNeueLT Com 55 Roman" panose="020B0604020202020204" pitchFamily="34" charset="0"/>
            </a:endParaRPr>
          </a:p>
          <a:p>
            <a:endParaRPr lang="fr-FR" sz="4000" b="1" dirty="0">
              <a:solidFill>
                <a:schemeClr val="tx1">
                  <a:lumMod val="65000"/>
                </a:schemeClr>
              </a:solidFill>
              <a:latin typeface="HelveticaNeueLT Com 55 Roman" panose="020B0604020202020204" pitchFamily="34" charset="0"/>
            </a:endParaRPr>
          </a:p>
          <a:p>
            <a:r>
              <a:rPr lang="fr-FR" sz="4000" b="1" dirty="0" smtClean="0">
                <a:solidFill>
                  <a:schemeClr val="tx1">
                    <a:lumMod val="65000"/>
                  </a:schemeClr>
                </a:solidFill>
                <a:latin typeface="HelveticaNeueLT Com 55 Roman" panose="020B0604020202020204" pitchFamily="34" charset="0"/>
              </a:rPr>
              <a:t>Autres</a:t>
            </a:r>
            <a:endParaRPr lang="fr-FR" sz="4000" b="1" dirty="0">
              <a:solidFill>
                <a:schemeClr val="tx1">
                  <a:lumMod val="65000"/>
                </a:schemeClr>
              </a:solidFill>
              <a:latin typeface="HelveticaNeueLT Com 55 Roman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8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46757" t="12898" r="11056" b="15192"/>
          <a:stretch/>
        </p:blipFill>
        <p:spPr>
          <a:xfrm>
            <a:off x="314324" y="1114430"/>
            <a:ext cx="5784575" cy="55435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46875" t="12898" r="11171" b="12690"/>
          <a:stretch/>
        </p:blipFill>
        <p:spPr>
          <a:xfrm>
            <a:off x="6442421" y="1114430"/>
            <a:ext cx="5559080" cy="554355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14324" y="528634"/>
            <a:ext cx="3043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HelveticaNeueLT Com 55 Roman" panose="020B0604020202020204" pitchFamily="34" charset="0"/>
              </a:rPr>
              <a:t>Observation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442421" y="528634"/>
            <a:ext cx="3043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HelveticaNeueLT Com 55 Roman" panose="020B0604020202020204" pitchFamily="34" charset="0"/>
              </a:rPr>
              <a:t>Prévision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435903" y="-21959"/>
            <a:ext cx="3679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HelveticaNeueLT Com 55 Roman" panose="020B0604020202020204" pitchFamily="34" charset="0"/>
                <a:hlinkClick r:id="rId4"/>
              </a:rPr>
              <a:t>www.meteox.com</a:t>
            </a:r>
            <a:endParaRPr lang="fr-FR" sz="3200" b="1" dirty="0" smtClean="0">
              <a:solidFill>
                <a:schemeClr val="bg1"/>
              </a:solidFill>
              <a:latin typeface="HelveticaNeueLT Com 55 Roman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814770" y="42859"/>
            <a:ext cx="2257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Meteox</a:t>
            </a:r>
            <a:endParaRPr lang="fr-FR" sz="4000" b="1" dirty="0" smtClean="0">
              <a:solidFill>
                <a:srgbClr val="0070C0"/>
              </a:solidFill>
              <a:latin typeface="HelveticaNeueLT Com 55 Roman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24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71563" y="600058"/>
            <a:ext cx="105298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Plusieurs sites pour la météo :</a:t>
            </a:r>
          </a:p>
          <a:p>
            <a:endParaRPr lang="fr-FR" sz="4000" b="1" dirty="0">
              <a:solidFill>
                <a:srgbClr val="0070C0"/>
              </a:solidFill>
              <a:latin typeface="HelveticaNeueLT Com 55 Roman" panose="020B0604020202020204" pitchFamily="34" charset="0"/>
            </a:endParaRPr>
          </a:p>
          <a:p>
            <a:r>
              <a:rPr lang="fr-FR" sz="4000" b="1" dirty="0" smtClean="0">
                <a:solidFill>
                  <a:schemeClr val="tx1">
                    <a:lumMod val="65000"/>
                  </a:schemeClr>
                </a:solidFill>
                <a:latin typeface="HelveticaNeueLT Com 55 Roman" panose="020B0604020202020204" pitchFamily="34" charset="0"/>
              </a:rPr>
              <a:t>AEROWEB (météo France)</a:t>
            </a:r>
          </a:p>
          <a:p>
            <a:endParaRPr lang="fr-FR" sz="4000" b="1" dirty="0" smtClean="0">
              <a:solidFill>
                <a:schemeClr val="bg1"/>
              </a:solidFill>
              <a:latin typeface="HelveticaNeueLT Com 55 Roman" panose="020B0604020202020204" pitchFamily="34" charset="0"/>
            </a:endParaRPr>
          </a:p>
          <a:p>
            <a:r>
              <a:rPr lang="fr-FR" sz="4000" b="1" dirty="0" err="1" smtClean="0">
                <a:solidFill>
                  <a:schemeClr val="tx1">
                    <a:lumMod val="65000"/>
                  </a:schemeClr>
                </a:solidFill>
                <a:latin typeface="HelveticaNeueLT Com 55 Roman" panose="020B0604020202020204" pitchFamily="34" charset="0"/>
              </a:rPr>
              <a:t>Meteox</a:t>
            </a:r>
            <a:endParaRPr lang="fr-FR" sz="4000" b="1" dirty="0" smtClean="0">
              <a:solidFill>
                <a:schemeClr val="tx1">
                  <a:lumMod val="65000"/>
                </a:schemeClr>
              </a:solidFill>
              <a:latin typeface="HelveticaNeueLT Com 55 Roman" panose="020B0604020202020204" pitchFamily="34" charset="0"/>
            </a:endParaRPr>
          </a:p>
          <a:p>
            <a:endParaRPr lang="fr-FR" sz="4000" b="1" dirty="0">
              <a:solidFill>
                <a:schemeClr val="bg1"/>
              </a:solidFill>
              <a:latin typeface="HelveticaNeueLT Com 55 Roman" panose="020B0604020202020204" pitchFamily="34" charset="0"/>
            </a:endParaRPr>
          </a:p>
          <a:p>
            <a:r>
              <a:rPr lang="fr-FR" sz="4000" b="1" dirty="0" err="1" smtClean="0">
                <a:solidFill>
                  <a:schemeClr val="bg1"/>
                </a:solidFill>
                <a:latin typeface="HelveticaNeueLT Com 55 Roman" panose="020B0604020202020204" pitchFamily="34" charset="0"/>
              </a:rPr>
              <a:t>Orbifly</a:t>
            </a:r>
            <a:endParaRPr lang="fr-FR" sz="4000" b="1" dirty="0" smtClean="0">
              <a:solidFill>
                <a:schemeClr val="bg1"/>
              </a:solidFill>
              <a:latin typeface="HelveticaNeueLT Com 55 Roman" panose="020B0604020202020204" pitchFamily="34" charset="0"/>
            </a:endParaRPr>
          </a:p>
          <a:p>
            <a:endParaRPr lang="fr-FR" sz="4000" b="1" dirty="0">
              <a:solidFill>
                <a:schemeClr val="tx1">
                  <a:lumMod val="65000"/>
                </a:schemeClr>
              </a:solidFill>
              <a:latin typeface="HelveticaNeueLT Com 55 Roman" panose="020B0604020202020204" pitchFamily="34" charset="0"/>
            </a:endParaRPr>
          </a:p>
          <a:p>
            <a:r>
              <a:rPr lang="fr-FR" sz="4000" b="1" dirty="0" smtClean="0">
                <a:solidFill>
                  <a:schemeClr val="tx1">
                    <a:lumMod val="65000"/>
                  </a:schemeClr>
                </a:solidFill>
                <a:latin typeface="HelveticaNeueLT Com 55 Roman" panose="020B0604020202020204" pitchFamily="34" charset="0"/>
              </a:rPr>
              <a:t>Autres</a:t>
            </a:r>
            <a:endParaRPr lang="fr-FR" sz="4000" b="1" dirty="0">
              <a:solidFill>
                <a:schemeClr val="tx1">
                  <a:lumMod val="65000"/>
                </a:schemeClr>
              </a:solidFill>
              <a:latin typeface="HelveticaNeueLT Com 55 Roman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35273" t="13107" r="17969" b="3727"/>
          <a:stretch/>
        </p:blipFill>
        <p:spPr>
          <a:xfrm>
            <a:off x="4014790" y="228600"/>
            <a:ext cx="6372226" cy="637222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14324" y="2200266"/>
            <a:ext cx="36796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HelveticaNeueLT Com 55 Roman" panose="020B0604020202020204" pitchFamily="34" charset="0"/>
              </a:rPr>
              <a:t>Recueil complet des TAF et METAR de toutes les stations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14324" y="4588790"/>
            <a:ext cx="3636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HelveticaNeueLT Com 55 Roman" panose="020B0604020202020204" pitchFamily="34" charset="0"/>
              </a:rPr>
              <a:t>Donne une vision globale des conditions locales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14324" y="1182400"/>
            <a:ext cx="3679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HelveticaNeueLT Com 55 Roman" panose="020B0604020202020204" pitchFamily="34" charset="0"/>
                <a:hlinkClick r:id="rId3"/>
              </a:rPr>
              <a:t>www.orbifly.com</a:t>
            </a:r>
            <a:endParaRPr lang="fr-FR" sz="3200" b="1" dirty="0" smtClean="0">
              <a:solidFill>
                <a:schemeClr val="bg1"/>
              </a:solidFill>
              <a:latin typeface="HelveticaNeueLT Com 55 Roman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14324" y="414323"/>
            <a:ext cx="2257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Orbifly</a:t>
            </a:r>
            <a:endParaRPr lang="fr-FR" sz="4000" b="1" dirty="0" smtClean="0">
              <a:solidFill>
                <a:srgbClr val="0070C0"/>
              </a:solidFill>
              <a:latin typeface="HelveticaNeueLT Com 55 Roman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09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71563" y="1300163"/>
            <a:ext cx="88296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Atmosphère et Nuages</a:t>
            </a:r>
          </a:p>
          <a:p>
            <a:endParaRPr lang="fr-FR" sz="4000" b="1" dirty="0">
              <a:solidFill>
                <a:srgbClr val="0070C0"/>
              </a:solidFill>
              <a:latin typeface="HelveticaNeueLT Com 55 Roman" panose="020B0604020202020204" pitchFamily="34" charset="0"/>
            </a:endParaRPr>
          </a:p>
          <a:p>
            <a:r>
              <a:rPr lang="fr-FR" sz="4000" b="1" dirty="0" smtClean="0">
                <a:solidFill>
                  <a:srgbClr val="AFDDFF"/>
                </a:solidFill>
                <a:latin typeface="HelveticaNeueLT Com 55 Roman" panose="020B0604020202020204" pitchFamily="34" charset="0"/>
              </a:rPr>
              <a:t>Préparation d’un vol</a:t>
            </a:r>
          </a:p>
          <a:p>
            <a:endParaRPr lang="fr-FR" sz="4000" b="1" dirty="0">
              <a:solidFill>
                <a:srgbClr val="AFDDFF"/>
              </a:solidFill>
              <a:latin typeface="HelveticaNeueLT Com 55 Roman" panose="020B0604020202020204" pitchFamily="34" charset="0"/>
            </a:endParaRPr>
          </a:p>
          <a:p>
            <a:r>
              <a:rPr lang="fr-FR" sz="4000" b="1" dirty="0" smtClean="0">
                <a:solidFill>
                  <a:srgbClr val="AFDDFF"/>
                </a:solidFill>
                <a:latin typeface="HelveticaNeueLT Com 55 Roman" panose="020B0604020202020204" pitchFamily="34" charset="0"/>
              </a:rPr>
              <a:t>Etude de cas</a:t>
            </a:r>
            <a:endParaRPr lang="fr-FR" sz="4000" b="1" dirty="0">
              <a:solidFill>
                <a:srgbClr val="AFDDFF"/>
              </a:solidFill>
              <a:latin typeface="HelveticaNeueLT Com 55 Roman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45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71563" y="1300163"/>
            <a:ext cx="801528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AFDDFF"/>
                </a:solidFill>
                <a:latin typeface="HelveticaNeueLT Com 55 Roman" panose="020B0604020202020204" pitchFamily="34" charset="0"/>
              </a:rPr>
              <a:t>Atmosphère et Nuages</a:t>
            </a:r>
          </a:p>
          <a:p>
            <a:endParaRPr lang="fr-FR" sz="4000" b="1" dirty="0">
              <a:solidFill>
                <a:srgbClr val="AFDDFF"/>
              </a:solidFill>
              <a:latin typeface="HelveticaNeueLT Com 55 Roman" panose="020B0604020202020204" pitchFamily="34" charset="0"/>
            </a:endParaRPr>
          </a:p>
          <a:p>
            <a:r>
              <a:rPr lang="fr-FR" sz="4000" b="1" dirty="0" smtClean="0">
                <a:solidFill>
                  <a:srgbClr val="AFDDFF"/>
                </a:solidFill>
                <a:latin typeface="HelveticaNeueLT Com 55 Roman" panose="020B0604020202020204" pitchFamily="34" charset="0"/>
              </a:rPr>
              <a:t>Préparation d’un vol</a:t>
            </a:r>
          </a:p>
          <a:p>
            <a:endParaRPr lang="fr-FR" sz="4000" b="1" dirty="0">
              <a:solidFill>
                <a:srgbClr val="0070C0"/>
              </a:solidFill>
              <a:latin typeface="HelveticaNeueLT Com 55 Roman" panose="020B0604020202020204" pitchFamily="34" charset="0"/>
            </a:endParaRPr>
          </a:p>
          <a:p>
            <a:r>
              <a:rPr lang="fr-FR" sz="6000" b="1" dirty="0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Etude de cas</a:t>
            </a:r>
            <a:endParaRPr lang="fr-FR" sz="6000" b="1" dirty="0">
              <a:solidFill>
                <a:srgbClr val="0070C0"/>
              </a:solidFill>
              <a:latin typeface="HelveticaNeueLT Com 55 Roman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80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826467" y="1862137"/>
            <a:ext cx="8825658" cy="3329581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8000" b="1" dirty="0" smtClean="0">
                <a:latin typeface="HelveticaNeueLT Com 45 Lt" panose="020B0403020202020204" pitchFamily="34" charset="0"/>
              </a:rPr>
              <a:t>Q &amp; A ?</a:t>
            </a:r>
            <a:endParaRPr lang="fr-FR" sz="8000" b="1" dirty="0">
              <a:latin typeface="HelveticaNeueLT Com 45 L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08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71563" y="600058"/>
            <a:ext cx="105298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Loi de la température :</a:t>
            </a:r>
          </a:p>
          <a:p>
            <a:endParaRPr lang="fr-FR" sz="4000" b="1" dirty="0">
              <a:solidFill>
                <a:srgbClr val="0070C0"/>
              </a:solidFill>
              <a:latin typeface="HelveticaNeueLT Com 55 Roman" panose="020B0604020202020204" pitchFamily="34" charset="0"/>
            </a:endParaRPr>
          </a:p>
          <a:p>
            <a:r>
              <a:rPr lang="fr-FR" sz="4000" b="1" dirty="0">
                <a:solidFill>
                  <a:schemeClr val="bg1"/>
                </a:solidFill>
                <a:latin typeface="HelveticaNeueLT Com 55 Roman" panose="020B0604020202020204" pitchFamily="34" charset="0"/>
              </a:rPr>
              <a:t>-</a:t>
            </a:r>
            <a:r>
              <a:rPr lang="fr-FR" sz="4000" b="1" dirty="0" smtClean="0">
                <a:solidFill>
                  <a:schemeClr val="bg1"/>
                </a:solidFill>
                <a:latin typeface="HelveticaNeueLT Com 55 Roman" panose="020B0604020202020204" pitchFamily="34" charset="0"/>
              </a:rPr>
              <a:t>2° / 1000 </a:t>
            </a:r>
            <a:r>
              <a:rPr lang="fr-FR" sz="4000" b="1" dirty="0" err="1" smtClean="0">
                <a:solidFill>
                  <a:schemeClr val="bg1"/>
                </a:solidFill>
                <a:latin typeface="HelveticaNeueLT Com 55 Roman" panose="020B0604020202020204" pitchFamily="34" charset="0"/>
              </a:rPr>
              <a:t>ft</a:t>
            </a:r>
            <a:endParaRPr lang="fr-FR" sz="4000" b="1" dirty="0" smtClean="0">
              <a:solidFill>
                <a:schemeClr val="bg1"/>
              </a:solidFill>
              <a:latin typeface="HelveticaNeueLT Com 55 Roman" panose="020B0604020202020204" pitchFamily="34" charset="0"/>
            </a:endParaRPr>
          </a:p>
          <a:p>
            <a:endParaRPr lang="fr-FR" sz="4000" b="1" dirty="0">
              <a:solidFill>
                <a:srgbClr val="AFDDFF"/>
              </a:solidFill>
              <a:latin typeface="HelveticaNeueLT Com 55 Roman" panose="020B0604020202020204" pitchFamily="34" charset="0"/>
            </a:endParaRPr>
          </a:p>
          <a:p>
            <a:r>
              <a:rPr lang="fr-FR" sz="3200" b="1" dirty="0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Si à </a:t>
            </a:r>
            <a:r>
              <a:rPr lang="fr-FR" sz="3200" b="1" dirty="0" err="1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Sabonnères</a:t>
            </a:r>
            <a:r>
              <a:rPr lang="fr-FR" sz="3200" b="1" dirty="0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 il fait </a:t>
            </a:r>
            <a:r>
              <a:rPr lang="fr-FR" sz="3200" b="1" dirty="0" smtClean="0">
                <a:solidFill>
                  <a:schemeClr val="bg1"/>
                </a:solidFill>
                <a:latin typeface="HelveticaNeueLT Com 55 Roman" panose="020B0604020202020204" pitchFamily="34" charset="0"/>
              </a:rPr>
              <a:t>13° C</a:t>
            </a:r>
            <a:r>
              <a:rPr lang="fr-FR" sz="3200" b="1" dirty="0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, quelle devrait être la température à </a:t>
            </a:r>
            <a:r>
              <a:rPr lang="fr-FR" sz="3200" b="1" dirty="0" err="1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Peyresourde</a:t>
            </a:r>
            <a:r>
              <a:rPr lang="fr-FR" sz="3200" b="1" dirty="0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62396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71563" y="600058"/>
            <a:ext cx="1052988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Loi de la température :</a:t>
            </a:r>
          </a:p>
          <a:p>
            <a:endParaRPr lang="fr-FR" sz="4000" b="1" dirty="0">
              <a:solidFill>
                <a:srgbClr val="0070C0"/>
              </a:solidFill>
              <a:latin typeface="HelveticaNeueLT Com 55 Roman" panose="020B0604020202020204" pitchFamily="34" charset="0"/>
            </a:endParaRPr>
          </a:p>
          <a:p>
            <a:r>
              <a:rPr lang="fr-FR" sz="4000" b="1" dirty="0">
                <a:solidFill>
                  <a:schemeClr val="bg1"/>
                </a:solidFill>
                <a:latin typeface="HelveticaNeueLT Com 55 Roman" panose="020B0604020202020204" pitchFamily="34" charset="0"/>
              </a:rPr>
              <a:t>-</a:t>
            </a:r>
            <a:r>
              <a:rPr lang="fr-FR" sz="4000" b="1" dirty="0" smtClean="0">
                <a:solidFill>
                  <a:schemeClr val="bg1"/>
                </a:solidFill>
                <a:latin typeface="HelveticaNeueLT Com 55 Roman" panose="020B0604020202020204" pitchFamily="34" charset="0"/>
              </a:rPr>
              <a:t>2° / 1000 </a:t>
            </a:r>
            <a:r>
              <a:rPr lang="fr-FR" sz="4000" b="1" dirty="0" err="1" smtClean="0">
                <a:solidFill>
                  <a:schemeClr val="bg1"/>
                </a:solidFill>
                <a:latin typeface="HelveticaNeueLT Com 55 Roman" panose="020B0604020202020204" pitchFamily="34" charset="0"/>
              </a:rPr>
              <a:t>ft</a:t>
            </a:r>
            <a:endParaRPr lang="fr-FR" sz="4000" b="1" dirty="0" smtClean="0">
              <a:solidFill>
                <a:schemeClr val="bg1"/>
              </a:solidFill>
              <a:latin typeface="HelveticaNeueLT Com 55 Roman" panose="020B0604020202020204" pitchFamily="34" charset="0"/>
            </a:endParaRPr>
          </a:p>
          <a:p>
            <a:endParaRPr lang="fr-FR" sz="4000" b="1" dirty="0">
              <a:solidFill>
                <a:srgbClr val="AFDDFF"/>
              </a:solidFill>
              <a:latin typeface="HelveticaNeueLT Com 55 Roman" panose="020B0604020202020204" pitchFamily="34" charset="0"/>
            </a:endParaRPr>
          </a:p>
          <a:p>
            <a:r>
              <a:rPr lang="fr-FR" sz="3200" b="1" dirty="0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Si à </a:t>
            </a:r>
            <a:r>
              <a:rPr lang="fr-FR" sz="3200" b="1" dirty="0" err="1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Sabonnères</a:t>
            </a:r>
            <a:r>
              <a:rPr lang="fr-FR" sz="3200" b="1" dirty="0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 il fait </a:t>
            </a:r>
            <a:r>
              <a:rPr lang="fr-FR" sz="3200" b="1" dirty="0" smtClean="0">
                <a:solidFill>
                  <a:schemeClr val="bg1"/>
                </a:solidFill>
                <a:latin typeface="HelveticaNeueLT Com 55 Roman" panose="020B0604020202020204" pitchFamily="34" charset="0"/>
              </a:rPr>
              <a:t>13° C</a:t>
            </a:r>
            <a:r>
              <a:rPr lang="fr-FR" sz="3200" b="1" dirty="0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, quelle devrait être la température à </a:t>
            </a:r>
            <a:r>
              <a:rPr lang="fr-FR" sz="3200" b="1" dirty="0" err="1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Peyresourde</a:t>
            </a:r>
            <a:r>
              <a:rPr lang="fr-FR" sz="3200" b="1" dirty="0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 ?</a:t>
            </a:r>
          </a:p>
          <a:p>
            <a:endParaRPr lang="fr-FR" sz="3200" b="1" dirty="0">
              <a:solidFill>
                <a:srgbClr val="0070C0"/>
              </a:solidFill>
              <a:latin typeface="HelveticaNeueLT Com 55 Roman" panose="020B0604020202020204" pitchFamily="34" charset="0"/>
            </a:endParaRPr>
          </a:p>
          <a:p>
            <a:r>
              <a:rPr lang="fr-FR" sz="3200" b="1" dirty="0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LF3126 : 1050 </a:t>
            </a:r>
            <a:r>
              <a:rPr lang="fr-FR" sz="3200" b="1" dirty="0" err="1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ft</a:t>
            </a:r>
            <a:endParaRPr lang="fr-FR" sz="3200" b="1" dirty="0" smtClean="0">
              <a:solidFill>
                <a:srgbClr val="0070C0"/>
              </a:solidFill>
              <a:latin typeface="HelveticaNeueLT Com 55 Roman" panose="020B0604020202020204" pitchFamily="34" charset="0"/>
            </a:endParaRPr>
          </a:p>
          <a:p>
            <a:r>
              <a:rPr lang="fr-FR" sz="3200" b="1" dirty="0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LFIP      : 5193 </a:t>
            </a:r>
            <a:r>
              <a:rPr lang="fr-FR" sz="3200" b="1" dirty="0" err="1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ft</a:t>
            </a:r>
            <a:endParaRPr lang="fr-FR" sz="3200" b="1" dirty="0">
              <a:solidFill>
                <a:schemeClr val="bg1"/>
              </a:solidFill>
              <a:latin typeface="HelveticaNeueLT Com 55 Roman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457825" y="4614856"/>
            <a:ext cx="6143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Ecart d’altitude : 5193 - 1050 = 4143 </a:t>
            </a:r>
            <a:r>
              <a:rPr lang="fr-FR" sz="2400" dirty="0" err="1" smtClean="0">
                <a:solidFill>
                  <a:schemeClr val="bg1"/>
                </a:solidFill>
              </a:rPr>
              <a:t>ft</a:t>
            </a:r>
            <a:endParaRPr lang="fr-FR" sz="2400" dirty="0" smtClean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 13 – 2 / 1000 x 4143 =   </a:t>
            </a:r>
            <a:r>
              <a:rPr lang="fr-FR" sz="32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4,7 °C</a:t>
            </a:r>
            <a:r>
              <a:rPr lang="fr-FR" sz="3200" b="1" dirty="0" smtClean="0">
                <a:solidFill>
                  <a:schemeClr val="bg1"/>
                </a:solidFill>
              </a:rPr>
              <a:t> 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71563" y="6074026"/>
            <a:ext cx="10415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Donc ATTENTION en cas d’atmosphère humide, vous pouvez givrer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38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71563" y="600058"/>
            <a:ext cx="105298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Les Vitesses :</a:t>
            </a:r>
          </a:p>
          <a:p>
            <a:endParaRPr lang="fr-FR" sz="4000" b="1" dirty="0">
              <a:solidFill>
                <a:srgbClr val="0070C0"/>
              </a:solidFill>
              <a:latin typeface="HelveticaNeueLT Com 55 Roman" panose="020B0604020202020204" pitchFamily="34" charset="0"/>
            </a:endParaRPr>
          </a:p>
          <a:p>
            <a:r>
              <a:rPr lang="fr-FR" sz="4000" b="1" dirty="0" smtClean="0">
                <a:solidFill>
                  <a:schemeClr val="bg1"/>
                </a:solidFill>
                <a:latin typeface="HelveticaNeueLT Com 55 Roman" panose="020B0604020202020204" pitchFamily="34" charset="0"/>
              </a:rPr>
              <a:t>Vi : vitesse indiquée / calibrée</a:t>
            </a:r>
          </a:p>
          <a:p>
            <a:endParaRPr lang="fr-FR" sz="4000" b="1" dirty="0" smtClean="0">
              <a:solidFill>
                <a:schemeClr val="bg1"/>
              </a:solidFill>
              <a:latin typeface="HelveticaNeueLT Com 55 Roman" panose="020B0604020202020204" pitchFamily="34" charset="0"/>
            </a:endParaRPr>
          </a:p>
          <a:p>
            <a:r>
              <a:rPr lang="fr-FR" sz="4000" b="1" dirty="0" smtClean="0">
                <a:solidFill>
                  <a:schemeClr val="bg1"/>
                </a:solidFill>
                <a:latin typeface="HelveticaNeueLT Com 55 Roman" panose="020B0604020202020204" pitchFamily="34" charset="0"/>
              </a:rPr>
              <a:t>Vair : vitesse dans la masse d’air</a:t>
            </a:r>
          </a:p>
          <a:p>
            <a:endParaRPr lang="fr-FR" sz="4000" b="1" dirty="0">
              <a:solidFill>
                <a:schemeClr val="bg1"/>
              </a:solidFill>
              <a:latin typeface="HelveticaNeueLT Com 55 Roman" panose="020B0604020202020204" pitchFamily="34" charset="0"/>
            </a:endParaRPr>
          </a:p>
          <a:p>
            <a:r>
              <a:rPr lang="fr-FR" sz="4000" b="1" dirty="0" err="1" smtClean="0">
                <a:solidFill>
                  <a:schemeClr val="bg1"/>
                </a:solidFill>
                <a:latin typeface="HelveticaNeueLT Com 55 Roman" panose="020B0604020202020204" pitchFamily="34" charset="0"/>
              </a:rPr>
              <a:t>Vgps</a:t>
            </a:r>
            <a:r>
              <a:rPr lang="fr-FR" sz="4000" b="1" dirty="0" smtClean="0">
                <a:solidFill>
                  <a:schemeClr val="bg1"/>
                </a:solidFill>
                <a:latin typeface="HelveticaNeueLT Com 55 Roman" panose="020B0604020202020204" pitchFamily="34" charset="0"/>
              </a:rPr>
              <a:t> : vitesse lue au GPS</a:t>
            </a:r>
            <a:endParaRPr lang="fr-FR" sz="4000" b="1" dirty="0">
              <a:solidFill>
                <a:schemeClr val="bg1"/>
              </a:solidFill>
              <a:latin typeface="HelveticaNeueLT Com 55 Roman" panose="020B0604020202020204" pitchFamily="34" charset="0"/>
            </a:endParaRPr>
          </a:p>
          <a:p>
            <a:endParaRPr lang="fr-FR" sz="4000" b="1" dirty="0" smtClean="0">
              <a:solidFill>
                <a:schemeClr val="bg1"/>
              </a:solidFill>
              <a:latin typeface="HelveticaNeueLT Com 55 Roman" panose="020B0604020202020204" pitchFamily="34" charset="0"/>
            </a:endParaRPr>
          </a:p>
          <a:p>
            <a:endParaRPr lang="fr-FR" sz="4000" b="1" dirty="0">
              <a:solidFill>
                <a:srgbClr val="AFDDFF"/>
              </a:solidFill>
              <a:latin typeface="HelveticaNeueLT Com 55 Roman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71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71563" y="600058"/>
            <a:ext cx="1080135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latin typeface="HelveticaNeueLT Com 55 Roman" panose="020B0604020202020204" pitchFamily="34" charset="0"/>
              </a:rPr>
              <a:t>Vi : vitesse indiquée / calibrée</a:t>
            </a:r>
            <a:br>
              <a:rPr lang="fr-FR" sz="4000" b="1" dirty="0" smtClean="0">
                <a:solidFill>
                  <a:schemeClr val="bg1"/>
                </a:solidFill>
                <a:latin typeface="HelveticaNeueLT Com 55 Roman" panose="020B0604020202020204" pitchFamily="34" charset="0"/>
              </a:rPr>
            </a:br>
            <a:r>
              <a:rPr lang="fr-FR" sz="3200" dirty="0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Théoriquement recalée pour votre aéronef pour 0 </a:t>
            </a:r>
            <a:r>
              <a:rPr lang="fr-FR" sz="3200" dirty="0" err="1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ft</a:t>
            </a:r>
            <a:r>
              <a:rPr lang="fr-FR" sz="3200" dirty="0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 / 15°C</a:t>
            </a:r>
          </a:p>
          <a:p>
            <a:r>
              <a:rPr lang="fr-FR" sz="3200" dirty="0" err="1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Vc</a:t>
            </a:r>
            <a:r>
              <a:rPr lang="fr-FR" sz="3200" dirty="0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 = Vi - erreur </a:t>
            </a:r>
            <a:r>
              <a:rPr lang="fr-FR" sz="3200" dirty="0" err="1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anémo</a:t>
            </a:r>
            <a:endParaRPr lang="fr-FR" sz="4000" dirty="0" smtClean="0">
              <a:solidFill>
                <a:schemeClr val="bg1"/>
              </a:solidFill>
              <a:latin typeface="HelveticaNeueLT Com 55 Roman" panose="020B0604020202020204" pitchFamily="34" charset="0"/>
            </a:endParaRPr>
          </a:p>
          <a:p>
            <a:endParaRPr lang="fr-FR" sz="4000" b="1" dirty="0" smtClean="0">
              <a:solidFill>
                <a:schemeClr val="bg1"/>
              </a:solidFill>
              <a:latin typeface="HelveticaNeueLT Com 55 Roman" panose="020B0604020202020204" pitchFamily="34" charset="0"/>
            </a:endParaRPr>
          </a:p>
          <a:p>
            <a:r>
              <a:rPr lang="fr-FR" sz="4000" b="1" dirty="0" smtClean="0">
                <a:solidFill>
                  <a:schemeClr val="bg1"/>
                </a:solidFill>
                <a:latin typeface="HelveticaNeueLT Com 55 Roman" panose="020B0604020202020204" pitchFamily="34" charset="0"/>
              </a:rPr>
              <a:t>Vair : vitesse dans la masse d’air</a:t>
            </a:r>
            <a:br>
              <a:rPr lang="fr-FR" sz="4000" b="1" dirty="0" smtClean="0">
                <a:solidFill>
                  <a:schemeClr val="bg1"/>
                </a:solidFill>
                <a:latin typeface="HelveticaNeueLT Com 55 Roman" panose="020B0604020202020204" pitchFamily="34" charset="0"/>
              </a:rPr>
            </a:br>
            <a:r>
              <a:rPr lang="fr-FR" sz="3200" dirty="0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Vitesse apparente dans la masse d’air (=</a:t>
            </a:r>
            <a:r>
              <a:rPr lang="fr-FR" sz="3200" dirty="0" err="1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Vsol</a:t>
            </a:r>
            <a:r>
              <a:rPr lang="fr-FR" sz="3200" dirty="0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 sans vent)</a:t>
            </a:r>
            <a:br>
              <a:rPr lang="fr-FR" sz="3200" dirty="0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</a:br>
            <a:r>
              <a:rPr lang="fr-FR" sz="3200" dirty="0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Vair = </a:t>
            </a:r>
            <a:r>
              <a:rPr lang="fr-FR" sz="3200" dirty="0" err="1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Vc</a:t>
            </a:r>
            <a:r>
              <a:rPr lang="fr-FR" sz="3200" dirty="0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 + (10% / 6000 </a:t>
            </a:r>
            <a:r>
              <a:rPr lang="fr-FR" sz="3200" dirty="0" err="1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ft</a:t>
            </a:r>
            <a:r>
              <a:rPr lang="fr-FR" sz="3200" dirty="0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) + (1% / +5°C </a:t>
            </a:r>
            <a:r>
              <a:rPr lang="fr-FR" sz="3200" dirty="0" err="1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pr</a:t>
            </a:r>
            <a:r>
              <a:rPr lang="fr-FR" sz="3200" dirty="0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 </a:t>
            </a:r>
            <a:r>
              <a:rPr lang="fr-FR" sz="3200" dirty="0" err="1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T°std</a:t>
            </a:r>
            <a:r>
              <a:rPr lang="fr-FR" sz="3200" dirty="0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)</a:t>
            </a:r>
            <a:endParaRPr lang="fr-FR" sz="3200" b="1" dirty="0" smtClean="0">
              <a:solidFill>
                <a:schemeClr val="bg1"/>
              </a:solidFill>
              <a:latin typeface="HelveticaNeueLT Com 55 Roman" panose="020B0604020202020204" pitchFamily="34" charset="0"/>
            </a:endParaRPr>
          </a:p>
          <a:p>
            <a:endParaRPr lang="fr-FR" sz="4000" b="1" dirty="0">
              <a:solidFill>
                <a:schemeClr val="bg1"/>
              </a:solidFill>
              <a:latin typeface="HelveticaNeueLT Com 55 Roman" panose="020B0604020202020204" pitchFamily="34" charset="0"/>
            </a:endParaRPr>
          </a:p>
          <a:p>
            <a:r>
              <a:rPr lang="fr-FR" sz="4000" b="1" dirty="0" err="1" smtClean="0">
                <a:solidFill>
                  <a:schemeClr val="bg1"/>
                </a:solidFill>
                <a:latin typeface="HelveticaNeueLT Com 55 Roman" panose="020B0604020202020204" pitchFamily="34" charset="0"/>
              </a:rPr>
              <a:t>Vgps</a:t>
            </a:r>
            <a:r>
              <a:rPr lang="fr-FR" sz="4000" b="1" dirty="0" smtClean="0">
                <a:solidFill>
                  <a:schemeClr val="bg1"/>
                </a:solidFill>
                <a:latin typeface="HelveticaNeueLT Com 55 Roman" panose="020B0604020202020204" pitchFamily="34" charset="0"/>
              </a:rPr>
              <a:t> : vitesse lue au GPS</a:t>
            </a:r>
            <a:br>
              <a:rPr lang="fr-FR" sz="4000" b="1" dirty="0" smtClean="0">
                <a:solidFill>
                  <a:schemeClr val="bg1"/>
                </a:solidFill>
                <a:latin typeface="HelveticaNeueLT Com 55 Roman" panose="020B0604020202020204" pitchFamily="34" charset="0"/>
              </a:rPr>
            </a:br>
            <a:r>
              <a:rPr lang="fr-FR" sz="3200" dirty="0" err="1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Vgps</a:t>
            </a:r>
            <a:r>
              <a:rPr lang="fr-FR" sz="3200" dirty="0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 = </a:t>
            </a:r>
            <a:r>
              <a:rPr lang="fr-FR" sz="3200" dirty="0" err="1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dL</a:t>
            </a:r>
            <a:r>
              <a:rPr lang="fr-FR" sz="3200" dirty="0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/</a:t>
            </a:r>
            <a:r>
              <a:rPr lang="fr-FR" sz="3200" dirty="0" err="1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dT</a:t>
            </a:r>
            <a:r>
              <a:rPr lang="fr-FR" sz="3200" dirty="0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 (variation de distance/variation de temps fourni par le satellite). Correspond à Vair + </a:t>
            </a:r>
            <a:r>
              <a:rPr lang="fr-FR" sz="3200" dirty="0" err="1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Vvent</a:t>
            </a:r>
            <a:r>
              <a:rPr lang="fr-FR" sz="3200" dirty="0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 </a:t>
            </a:r>
            <a:endParaRPr lang="fr-FR" sz="3200" dirty="0">
              <a:solidFill>
                <a:schemeClr val="bg1"/>
              </a:solidFill>
              <a:latin typeface="HelveticaNeueLT Com 55 Roman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49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71563" y="600058"/>
            <a:ext cx="10529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Les Nuages :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17570" t="31866" r="21837" b="6229"/>
          <a:stretch/>
        </p:blipFill>
        <p:spPr>
          <a:xfrm>
            <a:off x="1002890" y="1532523"/>
            <a:ext cx="8726897" cy="501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7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71563" y="600058"/>
            <a:ext cx="10529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  <a:latin typeface="HelveticaNeueLT Com 55 Roman" panose="020B0604020202020204" pitchFamily="34" charset="0"/>
              </a:rPr>
              <a:t>Les Nuages :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17570" t="31866" r="21837" b="6229"/>
          <a:stretch/>
        </p:blipFill>
        <p:spPr>
          <a:xfrm>
            <a:off x="1002890" y="1532523"/>
            <a:ext cx="8726897" cy="5012657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3008671" y="2639961"/>
            <a:ext cx="2300748" cy="51619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3008671" y="5427406"/>
            <a:ext cx="2300748" cy="51619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5366338" y="2898058"/>
            <a:ext cx="3099236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5366338" y="5685503"/>
            <a:ext cx="3099236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8465574" y="2684205"/>
            <a:ext cx="3554361" cy="369332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Couche quasi soudée au sol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353702" y="1526793"/>
            <a:ext cx="3554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C00000"/>
                </a:solidFill>
              </a:rPr>
              <a:t>Dangeureux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465574" y="5338609"/>
            <a:ext cx="3554361" cy="646331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Orages violents, peut atteindre 20 km d’altitude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9018177" y="1493752"/>
            <a:ext cx="2300748" cy="51619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34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601</TotalTime>
  <Words>364</Words>
  <Application>Microsoft Office PowerPoint</Application>
  <PresentationFormat>Grand écran</PresentationFormat>
  <Paragraphs>114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8" baseType="lpstr">
      <vt:lpstr>Arial</vt:lpstr>
      <vt:lpstr>Century Gothic</vt:lpstr>
      <vt:lpstr>HelveticaNeueLT Com 45 Lt</vt:lpstr>
      <vt:lpstr>HelveticaNeueLT Com 55 Roman</vt:lpstr>
      <vt:lpstr>Wingdings</vt:lpstr>
      <vt:lpstr>Wingdings 3</vt:lpstr>
      <vt:lpstr>Ion</vt:lpstr>
      <vt:lpstr>Aéroclub du Savès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Aeroclub du Savès</dc:title>
  <dc:creator>Michel</dc:creator>
  <cp:lastModifiedBy>Pascal Ponsot</cp:lastModifiedBy>
  <cp:revision>30</cp:revision>
  <dcterms:created xsi:type="dcterms:W3CDTF">2018-01-06T07:33:27Z</dcterms:created>
  <dcterms:modified xsi:type="dcterms:W3CDTF">2018-01-15T20:52:18Z</dcterms:modified>
</cp:coreProperties>
</file>