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 id="2147483660" r:id="rId4"/>
  </p:sldMasterIdLst>
  <p:notesMasterIdLst>
    <p:notesMasterId r:id="rId29"/>
  </p:notesMasterIdLst>
  <p:handoutMasterIdLst>
    <p:handoutMasterId r:id="rId30"/>
  </p:handoutMasterIdLst>
  <p:sldIdLst>
    <p:sldId id="256" r:id="rId5"/>
    <p:sldId id="257" r:id="rId6"/>
    <p:sldId id="259" r:id="rId7"/>
    <p:sldId id="258" r:id="rId8"/>
    <p:sldId id="260" r:id="rId9"/>
    <p:sldId id="261" r:id="rId10"/>
    <p:sldId id="262" r:id="rId11"/>
    <p:sldId id="265" r:id="rId12"/>
    <p:sldId id="266" r:id="rId13"/>
    <p:sldId id="267" r:id="rId14"/>
    <p:sldId id="264" r:id="rId15"/>
    <p:sldId id="269" r:id="rId16"/>
    <p:sldId id="268" r:id="rId17"/>
    <p:sldId id="270" r:id="rId18"/>
    <p:sldId id="275" r:id="rId19"/>
    <p:sldId id="274" r:id="rId20"/>
    <p:sldId id="276" r:id="rId21"/>
    <p:sldId id="277" r:id="rId22"/>
    <p:sldId id="278" r:id="rId23"/>
    <p:sldId id="279" r:id="rId24"/>
    <p:sldId id="280" r:id="rId25"/>
    <p:sldId id="281" r:id="rId26"/>
    <p:sldId id="282" r:id="rId27"/>
    <p:sldId id="284"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6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670DFE0-9384-434B-99C8-1FBCD21962F3}" type="datetimeFigureOut">
              <a:rPr lang="fr-FR" smtClean="0"/>
              <a:pPr/>
              <a:t>15/01/2018</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E907F7-51E6-497D-9EC7-0673E1237C46}" type="slidenum">
              <a:rPr lang="fr-FR" smtClean="0"/>
              <a:pPr/>
              <a:t>‹N°›</a:t>
            </a:fld>
            <a:endParaRPr lang="fr-FR"/>
          </a:p>
        </p:txBody>
      </p:sp>
    </p:spTree>
    <p:extLst>
      <p:ext uri="{BB962C8B-B14F-4D97-AF65-F5344CB8AC3E}">
        <p14:creationId xmlns:p14="http://schemas.microsoft.com/office/powerpoint/2010/main" val="33694158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69B5D6-3B6C-46E8-AA4A-FBD265E57181}" type="datetimeFigureOut">
              <a:rPr lang="fr-FR" smtClean="0"/>
              <a:pPr/>
              <a:t>15/01/2018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4E660D-4023-42DA-90E5-CEDD9AE8AD06}" type="slidenum">
              <a:rPr lang="fr-FR" smtClean="0"/>
              <a:pPr/>
              <a:t>‹N°›</a:t>
            </a:fld>
            <a:endParaRPr lang="fr-FR"/>
          </a:p>
        </p:txBody>
      </p:sp>
    </p:spTree>
    <p:extLst>
      <p:ext uri="{BB962C8B-B14F-4D97-AF65-F5344CB8AC3E}">
        <p14:creationId xmlns:p14="http://schemas.microsoft.com/office/powerpoint/2010/main" val="731319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E4E660D-4023-42DA-90E5-CEDD9AE8AD06}" type="slidenum">
              <a:rPr lang="fr-FR" smtClean="0"/>
              <a:pPr/>
              <a:t>8</a:t>
            </a:fld>
            <a:endParaRPr lang="fr-FR"/>
          </a:p>
        </p:txBody>
      </p:sp>
    </p:spTree>
    <p:extLst>
      <p:ext uri="{BB962C8B-B14F-4D97-AF65-F5344CB8AC3E}">
        <p14:creationId xmlns:p14="http://schemas.microsoft.com/office/powerpoint/2010/main" val="186615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E4E660D-4023-42DA-90E5-CEDD9AE8AD06}" type="slidenum">
              <a:rPr lang="fr-FR" smtClean="0"/>
              <a:pPr/>
              <a:t>20</a:t>
            </a:fld>
            <a:endParaRPr lang="fr-FR"/>
          </a:p>
        </p:txBody>
      </p:sp>
    </p:spTree>
    <p:extLst>
      <p:ext uri="{BB962C8B-B14F-4D97-AF65-F5344CB8AC3E}">
        <p14:creationId xmlns:p14="http://schemas.microsoft.com/office/powerpoint/2010/main" val="4201213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E4E660D-4023-42DA-90E5-CEDD9AE8AD06}" type="slidenum">
              <a:rPr lang="fr-FR" smtClean="0"/>
              <a:pPr/>
              <a:t>21</a:t>
            </a:fld>
            <a:endParaRPr lang="fr-FR"/>
          </a:p>
        </p:txBody>
      </p:sp>
    </p:spTree>
    <p:extLst>
      <p:ext uri="{BB962C8B-B14F-4D97-AF65-F5344CB8AC3E}">
        <p14:creationId xmlns:p14="http://schemas.microsoft.com/office/powerpoint/2010/main" val="1862207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E4E660D-4023-42DA-90E5-CEDD9AE8AD06}" type="slidenum">
              <a:rPr lang="fr-FR" smtClean="0"/>
              <a:pPr/>
              <a:t>22</a:t>
            </a:fld>
            <a:endParaRPr lang="fr-FR"/>
          </a:p>
        </p:txBody>
      </p:sp>
    </p:spTree>
    <p:extLst>
      <p:ext uri="{BB962C8B-B14F-4D97-AF65-F5344CB8AC3E}">
        <p14:creationId xmlns:p14="http://schemas.microsoft.com/office/powerpoint/2010/main" val="13876511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E4E660D-4023-42DA-90E5-CEDD9AE8AD06}" type="slidenum">
              <a:rPr lang="fr-FR" smtClean="0"/>
              <a:pPr/>
              <a:t>23</a:t>
            </a:fld>
            <a:endParaRPr lang="fr-FR"/>
          </a:p>
        </p:txBody>
      </p:sp>
    </p:spTree>
    <p:extLst>
      <p:ext uri="{BB962C8B-B14F-4D97-AF65-F5344CB8AC3E}">
        <p14:creationId xmlns:p14="http://schemas.microsoft.com/office/powerpoint/2010/main" val="4778932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E4E660D-4023-42DA-90E5-CEDD9AE8AD06}" type="slidenum">
              <a:rPr lang="fr-FR" smtClean="0"/>
              <a:pPr/>
              <a:t>24</a:t>
            </a:fld>
            <a:endParaRPr lang="fr-FR"/>
          </a:p>
        </p:txBody>
      </p:sp>
    </p:spTree>
    <p:extLst>
      <p:ext uri="{BB962C8B-B14F-4D97-AF65-F5344CB8AC3E}">
        <p14:creationId xmlns:p14="http://schemas.microsoft.com/office/powerpoint/2010/main" val="3360627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E4E660D-4023-42DA-90E5-CEDD9AE8AD06}" type="slidenum">
              <a:rPr lang="fr-FR" smtClean="0"/>
              <a:pPr/>
              <a:t>12</a:t>
            </a:fld>
            <a:endParaRPr lang="fr-FR"/>
          </a:p>
        </p:txBody>
      </p:sp>
    </p:spTree>
    <p:extLst>
      <p:ext uri="{BB962C8B-B14F-4D97-AF65-F5344CB8AC3E}">
        <p14:creationId xmlns:p14="http://schemas.microsoft.com/office/powerpoint/2010/main" val="3180231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E4E660D-4023-42DA-90E5-CEDD9AE8AD06}" type="slidenum">
              <a:rPr lang="fr-FR" smtClean="0"/>
              <a:pPr/>
              <a:t>13</a:t>
            </a:fld>
            <a:endParaRPr lang="fr-FR"/>
          </a:p>
        </p:txBody>
      </p:sp>
    </p:spTree>
    <p:extLst>
      <p:ext uri="{BB962C8B-B14F-4D97-AF65-F5344CB8AC3E}">
        <p14:creationId xmlns:p14="http://schemas.microsoft.com/office/powerpoint/2010/main" val="2248235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E4E660D-4023-42DA-90E5-CEDD9AE8AD06}" type="slidenum">
              <a:rPr lang="fr-FR" smtClean="0"/>
              <a:pPr/>
              <a:t>14</a:t>
            </a:fld>
            <a:endParaRPr lang="fr-FR"/>
          </a:p>
        </p:txBody>
      </p:sp>
    </p:spTree>
    <p:extLst>
      <p:ext uri="{BB962C8B-B14F-4D97-AF65-F5344CB8AC3E}">
        <p14:creationId xmlns:p14="http://schemas.microsoft.com/office/powerpoint/2010/main" val="1611247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E4E660D-4023-42DA-90E5-CEDD9AE8AD06}" type="slidenum">
              <a:rPr lang="fr-FR" smtClean="0"/>
              <a:pPr/>
              <a:t>15</a:t>
            </a:fld>
            <a:endParaRPr lang="fr-FR"/>
          </a:p>
        </p:txBody>
      </p:sp>
    </p:spTree>
    <p:extLst>
      <p:ext uri="{BB962C8B-B14F-4D97-AF65-F5344CB8AC3E}">
        <p14:creationId xmlns:p14="http://schemas.microsoft.com/office/powerpoint/2010/main" val="2168267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E4E660D-4023-42DA-90E5-CEDD9AE8AD06}" type="slidenum">
              <a:rPr lang="fr-FR" smtClean="0"/>
              <a:pPr/>
              <a:t>16</a:t>
            </a:fld>
            <a:endParaRPr lang="fr-FR"/>
          </a:p>
        </p:txBody>
      </p:sp>
    </p:spTree>
    <p:extLst>
      <p:ext uri="{BB962C8B-B14F-4D97-AF65-F5344CB8AC3E}">
        <p14:creationId xmlns:p14="http://schemas.microsoft.com/office/powerpoint/2010/main" val="3799806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E4E660D-4023-42DA-90E5-CEDD9AE8AD06}" type="slidenum">
              <a:rPr lang="fr-FR" smtClean="0"/>
              <a:pPr/>
              <a:t>17</a:t>
            </a:fld>
            <a:endParaRPr lang="fr-FR"/>
          </a:p>
        </p:txBody>
      </p:sp>
    </p:spTree>
    <p:extLst>
      <p:ext uri="{BB962C8B-B14F-4D97-AF65-F5344CB8AC3E}">
        <p14:creationId xmlns:p14="http://schemas.microsoft.com/office/powerpoint/2010/main" val="1355172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E4E660D-4023-42DA-90E5-CEDD9AE8AD06}" type="slidenum">
              <a:rPr lang="fr-FR" smtClean="0"/>
              <a:pPr/>
              <a:t>18</a:t>
            </a:fld>
            <a:endParaRPr lang="fr-FR"/>
          </a:p>
        </p:txBody>
      </p:sp>
    </p:spTree>
    <p:extLst>
      <p:ext uri="{BB962C8B-B14F-4D97-AF65-F5344CB8AC3E}">
        <p14:creationId xmlns:p14="http://schemas.microsoft.com/office/powerpoint/2010/main" val="1508603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E4E660D-4023-42DA-90E5-CEDD9AE8AD06}" type="slidenum">
              <a:rPr lang="fr-FR" smtClean="0"/>
              <a:pPr/>
              <a:t>19</a:t>
            </a:fld>
            <a:endParaRPr lang="fr-FR"/>
          </a:p>
        </p:txBody>
      </p:sp>
    </p:spTree>
    <p:extLst>
      <p:ext uri="{BB962C8B-B14F-4D97-AF65-F5344CB8AC3E}">
        <p14:creationId xmlns:p14="http://schemas.microsoft.com/office/powerpoint/2010/main" val="2915826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r>
              <a:rPr lang="fr-FR" dirty="0" smtClean="0"/>
              <a:t>06/01/2018</a:t>
            </a:r>
            <a:endParaRPr lang="fr-FR" dirty="0"/>
          </a:p>
        </p:txBody>
      </p:sp>
      <p:sp>
        <p:nvSpPr>
          <p:cNvPr id="5" name="Espace réservé du pied de page 4"/>
          <p:cNvSpPr>
            <a:spLocks noGrp="1"/>
          </p:cNvSpPr>
          <p:nvPr>
            <p:ph type="ftr" sz="quarter" idx="11"/>
          </p:nvPr>
        </p:nvSpPr>
        <p:spPr/>
        <p:txBody>
          <a:bodyPr/>
          <a:lstStyle/>
          <a:p>
            <a:r>
              <a:rPr lang="fr-FR" dirty="0" err="1" smtClean="0"/>
              <a:t>Sabonnères</a:t>
            </a:r>
            <a:r>
              <a:rPr lang="fr-FR" dirty="0" smtClean="0"/>
              <a:t>  Soirée  Pédago</a:t>
            </a:r>
            <a:endParaRPr lang="fr-FR" dirty="0"/>
          </a:p>
        </p:txBody>
      </p:sp>
      <p:sp>
        <p:nvSpPr>
          <p:cNvPr id="6" name="Espace réservé du numéro de diapositive 5"/>
          <p:cNvSpPr>
            <a:spLocks noGrp="1"/>
          </p:cNvSpPr>
          <p:nvPr>
            <p:ph type="sldNum" sz="quarter" idx="12"/>
          </p:nvPr>
        </p:nvSpPr>
        <p:spPr/>
        <p:txBody>
          <a:bodyPr/>
          <a:lstStyle/>
          <a:p>
            <a:fld id="{DA9F94F9-04D3-4091-A2C6-B5EAE4DEFC4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BB276-CA4D-4464-898D-9B9B37C7B2EA}"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9F94F9-04D3-4091-A2C6-B5EAE4DEFC4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BB276-CA4D-4464-898D-9B9B37C7B2EA}"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9F94F9-04D3-4091-A2C6-B5EAE4DEFC4C}"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D81DC3C-5847-41FE-9544-FA1543DC0924}"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FECAFC-6272-406E-9F90-4A3C1159C543}" type="slidenum">
              <a:rPr lang="fr-FR" smtClean="0"/>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81DC3C-5847-41FE-9544-FA1543DC0924}"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FECAFC-6272-406E-9F90-4A3C1159C543}" type="slidenum">
              <a:rPr lang="fr-FR" smtClean="0"/>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D81DC3C-5847-41FE-9544-FA1543DC0924}"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FECAFC-6272-406E-9F90-4A3C1159C543}" type="slidenum">
              <a:rPr lang="fr-FR" smtClean="0"/>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D81DC3C-5847-41FE-9544-FA1543DC0924}" type="datetimeFigureOut">
              <a:rPr lang="fr-FR" smtClean="0"/>
              <a:pPr/>
              <a:t>15/01/2018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FECAFC-6272-406E-9F90-4A3C1159C543}" type="slidenum">
              <a:rPr lang="fr-FR" smtClean="0"/>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D81DC3C-5847-41FE-9544-FA1543DC0924}" type="datetimeFigureOut">
              <a:rPr lang="fr-FR" smtClean="0"/>
              <a:pPr/>
              <a:t>15/01/2018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0FECAFC-6272-406E-9F90-4A3C1159C543}" type="slidenum">
              <a:rPr lang="fr-FR" smtClean="0"/>
              <a:pPr/>
              <a:t>‹N°›</a:t>
            </a:fld>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D81DC3C-5847-41FE-9544-FA1543DC0924}" type="datetimeFigureOut">
              <a:rPr lang="fr-FR" smtClean="0"/>
              <a:pPr/>
              <a:t>15/01/2018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0FECAFC-6272-406E-9F90-4A3C1159C543}" type="slidenum">
              <a:rPr lang="fr-FR" smtClean="0"/>
              <a:pPr/>
              <a:t>‹N°›</a:t>
            </a:fld>
            <a:endParaRPr 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D81DC3C-5847-41FE-9544-FA1543DC0924}" type="datetimeFigureOut">
              <a:rPr lang="fr-FR" smtClean="0"/>
              <a:pPr/>
              <a:t>15/01/2018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0FECAFC-6272-406E-9F90-4A3C1159C543}" type="slidenum">
              <a:rPr lang="fr-FR" smtClean="0"/>
              <a:pPr/>
              <a:t>‹N°›</a:t>
            </a:fld>
            <a:endParaRPr 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D81DC3C-5847-41FE-9544-FA1543DC0924}" type="datetimeFigureOut">
              <a:rPr lang="fr-FR" smtClean="0"/>
              <a:pPr/>
              <a:t>15/01/2018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FECAFC-6272-406E-9F90-4A3C1159C54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BB276-CA4D-4464-898D-9B9B37C7B2EA}"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9F94F9-04D3-4091-A2C6-B5EAE4DEFC4C}" type="slidenum">
              <a:rPr lang="fr-FR" smtClean="0"/>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D81DC3C-5847-41FE-9544-FA1543DC0924}" type="datetimeFigureOut">
              <a:rPr lang="fr-FR" smtClean="0"/>
              <a:pPr/>
              <a:t>15/01/2018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0FECAFC-6272-406E-9F90-4A3C1159C543}" type="slidenum">
              <a:rPr lang="fr-FR" smtClean="0"/>
              <a:pPr/>
              <a:t>‹N°›</a:t>
            </a:fld>
            <a:endParaRPr lang="fr-F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81DC3C-5847-41FE-9544-FA1543DC0924}"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FECAFC-6272-406E-9F90-4A3C1159C543}" type="slidenum">
              <a:rPr lang="fr-FR" smtClean="0"/>
              <a:pPr/>
              <a:t>‹N°›</a:t>
            </a:fld>
            <a:endParaRPr 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D81DC3C-5847-41FE-9544-FA1543DC0924}"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FECAFC-6272-406E-9F90-4A3C1159C543}" type="slidenum">
              <a:rPr lang="fr-FR" smtClean="0"/>
              <a:pPr/>
              <a:t>‹N°›</a:t>
            </a:fld>
            <a:endParaRPr lang="fr-F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CBD90BA-31A7-4887-8364-5B21578E17B2}"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609141-F8B9-4B5D-9C6C-594A15258DE5}" type="slidenum">
              <a:rPr lang="fr-FR" smtClean="0"/>
              <a:pPr/>
              <a:t>‹N°›</a:t>
            </a:fld>
            <a:endParaRPr lang="fr-F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BD90BA-31A7-4887-8364-5B21578E17B2}"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609141-F8B9-4B5D-9C6C-594A15258DE5}" type="slidenum">
              <a:rPr lang="fr-FR" smtClean="0"/>
              <a:pPr/>
              <a:t>‹N°›</a:t>
            </a:fld>
            <a:endParaRPr lang="fr-F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CBD90BA-31A7-4887-8364-5B21578E17B2}"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609141-F8B9-4B5D-9C6C-594A15258DE5}" type="slidenum">
              <a:rPr lang="fr-FR" smtClean="0"/>
              <a:pPr/>
              <a:t>‹N°›</a:t>
            </a:fld>
            <a:endParaRPr lang="fr-F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CBD90BA-31A7-4887-8364-5B21578E17B2}" type="datetimeFigureOut">
              <a:rPr lang="fr-FR" smtClean="0"/>
              <a:pPr/>
              <a:t>15/01/2018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A609141-F8B9-4B5D-9C6C-594A15258DE5}" type="slidenum">
              <a:rPr lang="fr-FR" smtClean="0"/>
              <a:pPr/>
              <a:t>‹N°›</a:t>
            </a:fld>
            <a:endParaRPr lang="fr-F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CBD90BA-31A7-4887-8364-5B21578E17B2}" type="datetimeFigureOut">
              <a:rPr lang="fr-FR" smtClean="0"/>
              <a:pPr/>
              <a:t>15/01/2018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A609141-F8B9-4B5D-9C6C-594A15258DE5}" type="slidenum">
              <a:rPr lang="fr-FR" smtClean="0"/>
              <a:pPr/>
              <a:t>‹N°›</a:t>
            </a:fld>
            <a:endParaRPr lang="fr-F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CBD90BA-31A7-4887-8364-5B21578E17B2}" type="datetimeFigureOut">
              <a:rPr lang="fr-FR" smtClean="0"/>
              <a:pPr/>
              <a:t>15/01/2018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A609141-F8B9-4B5D-9C6C-594A15258DE5}" type="slidenum">
              <a:rPr lang="fr-FR" smtClean="0"/>
              <a:pPr/>
              <a:t>‹N°›</a:t>
            </a:fld>
            <a:endParaRPr lang="fr-F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BD90BA-31A7-4887-8364-5B21578E17B2}" type="datetimeFigureOut">
              <a:rPr lang="fr-FR" smtClean="0"/>
              <a:pPr/>
              <a:t>15/01/2018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A609141-F8B9-4B5D-9C6C-594A15258DE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BFBB276-CA4D-4464-898D-9B9B37C7B2EA}"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A9F94F9-04D3-4091-A2C6-B5EAE4DEFC4C}" type="slidenum">
              <a:rPr lang="fr-FR" smtClean="0"/>
              <a:pPr/>
              <a:t>‹N°›</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CBD90BA-31A7-4887-8364-5B21578E17B2}" type="datetimeFigureOut">
              <a:rPr lang="fr-FR" smtClean="0"/>
              <a:pPr/>
              <a:t>15/01/2018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A609141-F8B9-4B5D-9C6C-594A15258DE5}" type="slidenum">
              <a:rPr lang="fr-FR" smtClean="0"/>
              <a:pPr/>
              <a:t>‹N°›</a:t>
            </a:fld>
            <a:endParaRPr lang="fr-F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CBD90BA-31A7-4887-8364-5B21578E17B2}" type="datetimeFigureOut">
              <a:rPr lang="fr-FR" smtClean="0"/>
              <a:pPr/>
              <a:t>15/01/2018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A609141-F8B9-4B5D-9C6C-594A15258DE5}" type="slidenum">
              <a:rPr lang="fr-FR" smtClean="0"/>
              <a:pPr/>
              <a:t>‹N°›</a:t>
            </a:fld>
            <a:endParaRPr lang="fr-F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BD90BA-31A7-4887-8364-5B21578E17B2}"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609141-F8B9-4B5D-9C6C-594A15258DE5}" type="slidenum">
              <a:rPr lang="fr-FR" smtClean="0"/>
              <a:pPr/>
              <a:t>‹N°›</a:t>
            </a:fld>
            <a:endParaRPr lang="fr-F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BD90BA-31A7-4887-8364-5B21578E17B2}"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A609141-F8B9-4B5D-9C6C-594A15258DE5}" type="slidenum">
              <a:rPr lang="fr-FR" smtClean="0"/>
              <a:pPr/>
              <a:t>‹N°›</a:t>
            </a:fld>
            <a:endParaRPr lang="fr-F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A81D850-0219-448C-A47D-6451AC01CEA4}"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616C9E-7D1D-4DE6-84FE-18B98AFECACB}" type="slidenum">
              <a:rPr lang="fr-FR" smtClean="0"/>
              <a:pPr/>
              <a:t>‹N°›</a:t>
            </a:fld>
            <a:endParaRPr lang="fr-F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A81D850-0219-448C-A47D-6451AC01CEA4}"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616C9E-7D1D-4DE6-84FE-18B98AFECACB}" type="slidenum">
              <a:rPr lang="fr-FR" smtClean="0"/>
              <a:pPr/>
              <a:t>‹N°›</a:t>
            </a:fld>
            <a:endParaRPr lang="fr-F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A81D850-0219-448C-A47D-6451AC01CEA4}"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616C9E-7D1D-4DE6-84FE-18B98AFECACB}" type="slidenum">
              <a:rPr lang="fr-FR" smtClean="0"/>
              <a:pPr/>
              <a:t>‹N°›</a:t>
            </a:fld>
            <a:endParaRPr lang="fr-F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A81D850-0219-448C-A47D-6451AC01CEA4}" type="datetimeFigureOut">
              <a:rPr lang="fr-FR" smtClean="0"/>
              <a:pPr/>
              <a:t>15/01/2018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616C9E-7D1D-4DE6-84FE-18B98AFECACB}" type="slidenum">
              <a:rPr lang="fr-FR" smtClean="0"/>
              <a:pPr/>
              <a:t>‹N°›</a:t>
            </a:fld>
            <a:endParaRPr lang="fr-F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A81D850-0219-448C-A47D-6451AC01CEA4}" type="datetimeFigureOut">
              <a:rPr lang="fr-FR" smtClean="0"/>
              <a:pPr/>
              <a:t>15/01/2018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D616C9E-7D1D-4DE6-84FE-18B98AFECACB}" type="slidenum">
              <a:rPr lang="fr-FR" smtClean="0"/>
              <a:pPr/>
              <a:t>‹N°›</a:t>
            </a:fld>
            <a:endParaRPr lang="fr-F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A81D850-0219-448C-A47D-6451AC01CEA4}" type="datetimeFigureOut">
              <a:rPr lang="fr-FR" smtClean="0"/>
              <a:pPr/>
              <a:t>15/01/2018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D616C9E-7D1D-4DE6-84FE-18B98AFECAC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BFBB276-CA4D-4464-898D-9B9B37C7B2EA}" type="datetimeFigureOut">
              <a:rPr lang="fr-FR" smtClean="0"/>
              <a:pPr/>
              <a:t>15/01/2018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9F94F9-04D3-4091-A2C6-B5EAE4DEFC4C}" type="slidenum">
              <a:rPr lang="fr-FR" smtClean="0"/>
              <a:pPr/>
              <a:t>‹N°›</a:t>
            </a:fld>
            <a:endParaRPr lang="fr-F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A81D850-0219-448C-A47D-6451AC01CEA4}" type="datetimeFigureOut">
              <a:rPr lang="fr-FR" smtClean="0"/>
              <a:pPr/>
              <a:t>15/01/2018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D616C9E-7D1D-4DE6-84FE-18B98AFECACB}" type="slidenum">
              <a:rPr lang="fr-FR" smtClean="0"/>
              <a:pPr/>
              <a:t>‹N°›</a:t>
            </a:fld>
            <a:endParaRPr lang="fr-F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A81D850-0219-448C-A47D-6451AC01CEA4}" type="datetimeFigureOut">
              <a:rPr lang="fr-FR" smtClean="0"/>
              <a:pPr/>
              <a:t>15/01/2018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616C9E-7D1D-4DE6-84FE-18B98AFECACB}" type="slidenum">
              <a:rPr lang="fr-FR" smtClean="0"/>
              <a:pPr/>
              <a:t>‹N°›</a:t>
            </a:fld>
            <a:endParaRPr lang="fr-F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A81D850-0219-448C-A47D-6451AC01CEA4}" type="datetimeFigureOut">
              <a:rPr lang="fr-FR" smtClean="0"/>
              <a:pPr/>
              <a:t>15/01/2018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616C9E-7D1D-4DE6-84FE-18B98AFECACB}" type="slidenum">
              <a:rPr lang="fr-FR" smtClean="0"/>
              <a:pPr/>
              <a:t>‹N°›</a:t>
            </a:fld>
            <a:endParaRPr lang="fr-F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A81D850-0219-448C-A47D-6451AC01CEA4}"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616C9E-7D1D-4DE6-84FE-18B98AFECACB}" type="slidenum">
              <a:rPr lang="fr-FR" smtClean="0"/>
              <a:pPr/>
              <a:t>‹N°›</a:t>
            </a:fld>
            <a:endParaRPr lang="fr-F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A81D850-0219-448C-A47D-6451AC01CEA4}" type="datetimeFigureOut">
              <a:rPr lang="fr-FR" smtClean="0"/>
              <a:pPr/>
              <a:t>15/01/2018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616C9E-7D1D-4DE6-84FE-18B98AFECAC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BFBB276-CA4D-4464-898D-9B9B37C7B2EA}" type="datetimeFigureOut">
              <a:rPr lang="fr-FR" smtClean="0"/>
              <a:pPr/>
              <a:t>15/01/2018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A9F94F9-04D3-4091-A2C6-B5EAE4DEFC4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BFBB276-CA4D-4464-898D-9B9B37C7B2EA}" type="datetimeFigureOut">
              <a:rPr lang="fr-FR" smtClean="0"/>
              <a:pPr/>
              <a:t>15/01/2018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A9F94F9-04D3-4091-A2C6-B5EAE4DEFC4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BFBB276-CA4D-4464-898D-9B9B37C7B2EA}" type="datetimeFigureOut">
              <a:rPr lang="fr-FR" smtClean="0"/>
              <a:pPr/>
              <a:t>15/01/2018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A9F94F9-04D3-4091-A2C6-B5EAE4DEFC4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BFBB276-CA4D-4464-898D-9B9B37C7B2EA}" type="datetimeFigureOut">
              <a:rPr lang="fr-FR" smtClean="0"/>
              <a:pPr/>
              <a:t>15/01/2018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9F94F9-04D3-4091-A2C6-B5EAE4DEFC4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BFBB276-CA4D-4464-898D-9B9B37C7B2EA}" type="datetimeFigureOut">
              <a:rPr lang="fr-FR" smtClean="0"/>
              <a:pPr/>
              <a:t>15/01/2018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A9F94F9-04D3-4091-A2C6-B5EAE4DEFC4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FBB276-CA4D-4464-898D-9B9B37C7B2EA}" type="datetimeFigureOut">
              <a:rPr lang="fr-FR" smtClean="0"/>
              <a:pPr/>
              <a:t>15/01/2018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9F94F9-04D3-4091-A2C6-B5EAE4DEFC4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81DC3C-5847-41FE-9544-FA1543DC0924}" type="datetimeFigureOut">
              <a:rPr lang="fr-FR" smtClean="0"/>
              <a:pPr/>
              <a:t>15/01/2018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FECAFC-6272-406E-9F90-4A3C1159C54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BD90BA-31A7-4887-8364-5B21578E17B2}" type="datetimeFigureOut">
              <a:rPr lang="fr-FR" smtClean="0"/>
              <a:pPr/>
              <a:t>15/01/2018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609141-F8B9-4B5D-9C6C-594A15258DE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81D850-0219-448C-A47D-6451AC01CEA4}" type="datetimeFigureOut">
              <a:rPr lang="fr-FR" smtClean="0"/>
              <a:pPr/>
              <a:t>15/01/2018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616C9E-7D1D-4DE6-84FE-18B98AFECAC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8.w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9.w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Utilisation  du Parachute de Secours &amp; Gestion des Pannes</a:t>
            </a:r>
            <a:endParaRPr lang="fr-FR" dirty="0"/>
          </a:p>
        </p:txBody>
      </p:sp>
      <p:sp>
        <p:nvSpPr>
          <p:cNvPr id="4" name="ZoneTexte 3"/>
          <p:cNvSpPr txBox="1"/>
          <p:nvPr/>
        </p:nvSpPr>
        <p:spPr>
          <a:xfrm>
            <a:off x="3419872" y="6165304"/>
            <a:ext cx="5400600" cy="369332"/>
          </a:xfrm>
          <a:prstGeom prst="rect">
            <a:avLst/>
          </a:prstGeom>
          <a:noFill/>
        </p:spPr>
        <p:txBody>
          <a:bodyPr wrap="square" rtlCol="0">
            <a:spAutoFit/>
          </a:bodyPr>
          <a:lstStyle/>
          <a:p>
            <a:r>
              <a:rPr lang="fr-FR" dirty="0" err="1" smtClean="0"/>
              <a:t>Aero-club</a:t>
            </a:r>
            <a:r>
              <a:rPr lang="fr-FR" dirty="0" smtClean="0"/>
              <a:t> René </a:t>
            </a:r>
            <a:r>
              <a:rPr lang="fr-FR" dirty="0" err="1" smtClean="0"/>
              <a:t>Couzinet</a:t>
            </a:r>
            <a:r>
              <a:rPr lang="fr-FR" dirty="0" smtClean="0"/>
              <a:t> – Soirée pédago – 06/01/2018 </a:t>
            </a:r>
            <a:endParaRPr lang="fr-FR" dirty="0"/>
          </a:p>
        </p:txBody>
      </p:sp>
      <p:pic>
        <p:nvPicPr>
          <p:cNvPr id="58370" name="Picture 2" descr="http://www.aero64.com/docs/parachute.jpg"/>
          <p:cNvPicPr>
            <a:picLocks noChangeAspect="1" noChangeArrowheads="1"/>
          </p:cNvPicPr>
          <p:nvPr/>
        </p:nvPicPr>
        <p:blipFill>
          <a:blip r:embed="rId2" cstate="print"/>
          <a:srcRect/>
          <a:stretch>
            <a:fillRect/>
          </a:stretch>
        </p:blipFill>
        <p:spPr bwMode="auto">
          <a:xfrm>
            <a:off x="0" y="0"/>
            <a:ext cx="3238500" cy="2057400"/>
          </a:xfrm>
          <a:prstGeom prst="rect">
            <a:avLst/>
          </a:prstGeom>
          <a:noFill/>
        </p:spPr>
      </p:pic>
      <p:pic>
        <p:nvPicPr>
          <p:cNvPr id="58372" name="Picture 4" descr="image"/>
          <p:cNvPicPr>
            <a:picLocks noChangeAspect="1" noChangeArrowheads="1"/>
          </p:cNvPicPr>
          <p:nvPr/>
        </p:nvPicPr>
        <p:blipFill>
          <a:blip r:embed="rId3" cstate="print"/>
          <a:srcRect/>
          <a:stretch>
            <a:fillRect/>
          </a:stretch>
        </p:blipFill>
        <p:spPr bwMode="auto">
          <a:xfrm>
            <a:off x="5674061" y="3645024"/>
            <a:ext cx="3469939" cy="2160240"/>
          </a:xfrm>
          <a:prstGeom prst="rect">
            <a:avLst/>
          </a:prstGeom>
          <a:noFill/>
        </p:spPr>
      </p:pic>
      <p:sp>
        <p:nvSpPr>
          <p:cNvPr id="7" name="ZoneTexte 6"/>
          <p:cNvSpPr txBox="1"/>
          <p:nvPr/>
        </p:nvSpPr>
        <p:spPr>
          <a:xfrm>
            <a:off x="179512" y="6093296"/>
            <a:ext cx="3816424" cy="276999"/>
          </a:xfrm>
          <a:prstGeom prst="rect">
            <a:avLst/>
          </a:prstGeom>
          <a:noFill/>
        </p:spPr>
        <p:txBody>
          <a:bodyPr wrap="square" rtlCol="0">
            <a:spAutoFit/>
          </a:bodyPr>
          <a:lstStyle/>
          <a:p>
            <a:endParaRPr lang="fr-FR" sz="1200" dirty="0" smtClean="0"/>
          </a:p>
        </p:txBody>
      </p:sp>
      <p:pic>
        <p:nvPicPr>
          <p:cNvPr id="58374" name="Picture 6" descr="Résultat de recherche d'images pour &quot;panne moteur ulm pendulaire&quot;"/>
          <p:cNvPicPr>
            <a:picLocks noChangeAspect="1" noChangeArrowheads="1"/>
          </p:cNvPicPr>
          <p:nvPr/>
        </p:nvPicPr>
        <p:blipFill>
          <a:blip r:embed="rId4" cstate="print"/>
          <a:srcRect/>
          <a:stretch>
            <a:fillRect/>
          </a:stretch>
        </p:blipFill>
        <p:spPr bwMode="auto">
          <a:xfrm>
            <a:off x="5724128" y="0"/>
            <a:ext cx="3419872" cy="2040420"/>
          </a:xfrm>
          <a:prstGeom prst="rect">
            <a:avLst/>
          </a:prstGeom>
          <a:noFill/>
        </p:spPr>
      </p:pic>
      <p:pic>
        <p:nvPicPr>
          <p:cNvPr id="58376" name="Picture 8" descr="Résultat de recherche d'images pour &quot;panne moteur ulm pendulaire&quot;"/>
          <p:cNvPicPr>
            <a:picLocks noChangeAspect="1" noChangeArrowheads="1"/>
          </p:cNvPicPr>
          <p:nvPr/>
        </p:nvPicPr>
        <p:blipFill>
          <a:blip r:embed="rId5" cstate="print"/>
          <a:srcRect/>
          <a:stretch>
            <a:fillRect/>
          </a:stretch>
        </p:blipFill>
        <p:spPr bwMode="auto">
          <a:xfrm>
            <a:off x="0" y="3717032"/>
            <a:ext cx="3275856" cy="210844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Parachute de Secours</a:t>
            </a:r>
            <a:br>
              <a:rPr lang="fr-FR" dirty="0" smtClean="0"/>
            </a:br>
            <a:r>
              <a:rPr lang="fr-FR" sz="3600" dirty="0" smtClean="0"/>
              <a:t>Instructions pour l’utilisation</a:t>
            </a:r>
            <a:endParaRPr lang="fr-FR" sz="3600"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1187624" y="1772816"/>
            <a:ext cx="5832648" cy="3416320"/>
          </a:xfrm>
          <a:prstGeom prst="rect">
            <a:avLst/>
          </a:prstGeom>
          <a:noFill/>
        </p:spPr>
        <p:txBody>
          <a:bodyPr wrap="square" rtlCol="0">
            <a:spAutoFit/>
          </a:bodyPr>
          <a:lstStyle/>
          <a:p>
            <a:pPr>
              <a:buFontTx/>
              <a:buChar char="-"/>
            </a:pPr>
            <a:r>
              <a:rPr lang="fr-FR" dirty="0" smtClean="0"/>
              <a:t> </a:t>
            </a:r>
            <a:r>
              <a:rPr lang="fr-FR" sz="2400" dirty="0" smtClean="0"/>
              <a:t>Arrêter le moteur.</a:t>
            </a:r>
          </a:p>
          <a:p>
            <a:pPr>
              <a:buFontTx/>
              <a:buChar char="-"/>
            </a:pPr>
            <a:r>
              <a:rPr lang="fr-FR" sz="2400" dirty="0" smtClean="0"/>
              <a:t> Tirer fermement </a:t>
            </a:r>
            <a:r>
              <a:rPr lang="fr-FR" sz="2000" dirty="0" smtClean="0"/>
              <a:t>( exemple 22daN pour Magnum 450)</a:t>
            </a:r>
            <a:r>
              <a:rPr lang="fr-FR" sz="2400" dirty="0" smtClean="0"/>
              <a:t> sur la manette de commande qui peut sortir de 20cm ou plus. </a:t>
            </a:r>
            <a:r>
              <a:rPr lang="fr-FR" sz="2000" dirty="0" smtClean="0"/>
              <a:t>( 12 cm pour le Magnum )</a:t>
            </a:r>
            <a:endParaRPr lang="fr-FR" sz="2400" dirty="0" smtClean="0"/>
          </a:p>
          <a:p>
            <a:pPr>
              <a:buFontTx/>
              <a:buChar char="-"/>
            </a:pPr>
            <a:r>
              <a:rPr lang="fr-FR" sz="2400" dirty="0" smtClean="0"/>
              <a:t> Si on a le temps , resserrez ceintures de sécurité.</a:t>
            </a:r>
          </a:p>
          <a:p>
            <a:pPr>
              <a:buFontTx/>
              <a:buChar char="-"/>
            </a:pPr>
            <a:r>
              <a:rPr lang="fr-FR" sz="2400" dirty="0" smtClean="0"/>
              <a:t> Protéger autant que possible visage et corps</a:t>
            </a:r>
          </a:p>
          <a:p>
            <a:pPr>
              <a:buFontTx/>
              <a:buChar char="-"/>
            </a:pPr>
            <a:r>
              <a:rPr lang="fr-FR" sz="2400" dirty="0" smtClean="0"/>
              <a:t> Se bloquez au fond du siège en poussant sur les jambes.</a:t>
            </a:r>
            <a:endParaRPr lang="fr-FR" dirty="0"/>
          </a:p>
        </p:txBody>
      </p:sp>
      <p:sp>
        <p:nvSpPr>
          <p:cNvPr id="7" name="ZoneTexte 6"/>
          <p:cNvSpPr txBox="1"/>
          <p:nvPr/>
        </p:nvSpPr>
        <p:spPr>
          <a:xfrm>
            <a:off x="1259632" y="5661248"/>
            <a:ext cx="5616624" cy="646331"/>
          </a:xfrm>
          <a:prstGeom prst="rect">
            <a:avLst/>
          </a:prstGeom>
          <a:noFill/>
        </p:spPr>
        <p:txBody>
          <a:bodyPr wrap="square" rtlCol="0">
            <a:spAutoFit/>
          </a:bodyPr>
          <a:lstStyle/>
          <a:p>
            <a:r>
              <a:rPr lang="fr-FR" dirty="0" smtClean="0"/>
              <a:t>Nota: taux de chute de l’ordre de 6 à 7 m/s ; vitesse d’impact 23 à 26 km/h ( exemple du Magnum 450) </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Parachute de Secours</a:t>
            </a:r>
            <a:br>
              <a:rPr lang="fr-FR" dirty="0" smtClean="0"/>
            </a:br>
            <a:r>
              <a:rPr lang="fr-FR" sz="3100" dirty="0"/>
              <a:t>Exemple: Parachutes </a:t>
            </a:r>
            <a:r>
              <a:rPr lang="fr-FR" sz="3100" dirty="0" smtClean="0"/>
              <a:t>Junkers </a:t>
            </a:r>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pic>
        <p:nvPicPr>
          <p:cNvPr id="2050" name="Picture 2" descr="http://www.junkersprofly.fr/wp-content/uploads/2015/04/para.jpg"/>
          <p:cNvPicPr>
            <a:picLocks noChangeAspect="1" noChangeArrowheads="1"/>
          </p:cNvPicPr>
          <p:nvPr/>
        </p:nvPicPr>
        <p:blipFill>
          <a:blip r:embed="rId2" cstate="print"/>
          <a:srcRect/>
          <a:stretch>
            <a:fillRect/>
          </a:stretch>
        </p:blipFill>
        <p:spPr bwMode="auto">
          <a:xfrm>
            <a:off x="251520" y="4293096"/>
            <a:ext cx="3543300" cy="2381250"/>
          </a:xfrm>
          <a:prstGeom prst="rect">
            <a:avLst/>
          </a:prstGeom>
          <a:noFill/>
        </p:spPr>
      </p:pic>
      <p:pic>
        <p:nvPicPr>
          <p:cNvPr id="2052" name="Picture 4" descr="http://www.junkersprofly.fr/wp-content/uploads/2015/04/magnumhighspeed.jpg"/>
          <p:cNvPicPr>
            <a:picLocks noChangeAspect="1" noChangeArrowheads="1"/>
          </p:cNvPicPr>
          <p:nvPr/>
        </p:nvPicPr>
        <p:blipFill>
          <a:blip r:embed="rId3" cstate="print"/>
          <a:srcRect/>
          <a:stretch>
            <a:fillRect/>
          </a:stretch>
        </p:blipFill>
        <p:spPr bwMode="auto">
          <a:xfrm>
            <a:off x="179512" y="1628800"/>
            <a:ext cx="3686175" cy="2381250"/>
          </a:xfrm>
          <a:prstGeom prst="rect">
            <a:avLst/>
          </a:prstGeom>
          <a:noFill/>
        </p:spPr>
      </p:pic>
      <p:graphicFrame>
        <p:nvGraphicFramePr>
          <p:cNvPr id="6" name="Tableau 5"/>
          <p:cNvGraphicFramePr>
            <a:graphicFrameLocks noGrp="1"/>
          </p:cNvGraphicFramePr>
          <p:nvPr/>
        </p:nvGraphicFramePr>
        <p:xfrm>
          <a:off x="4211960" y="1601412"/>
          <a:ext cx="4272138" cy="5256588"/>
        </p:xfrm>
        <a:graphic>
          <a:graphicData uri="http://schemas.openxmlformats.org/drawingml/2006/table">
            <a:tbl>
              <a:tblPr/>
              <a:tblGrid>
                <a:gridCol w="712023"/>
                <a:gridCol w="712023"/>
                <a:gridCol w="712023"/>
                <a:gridCol w="712023"/>
                <a:gridCol w="712023"/>
                <a:gridCol w="712023"/>
              </a:tblGrid>
              <a:tr h="302798">
                <a:tc>
                  <a:txBody>
                    <a:bodyPr/>
                    <a:lstStyle/>
                    <a:p>
                      <a:pPr algn="ctr"/>
                      <a:r>
                        <a:rPr lang="fr-FR" sz="300" b="1" dirty="0">
                          <a:solidFill>
                            <a:srgbClr val="FFFFFF"/>
                          </a:solidFill>
                          <a:latin typeface="verdana"/>
                        </a:rPr>
                        <a:t> </a:t>
                      </a:r>
                      <a:endParaRPr lang="fr-FR" sz="60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solidFill>
                      <a:srgbClr val="00508C"/>
                    </a:solidFill>
                  </a:tcPr>
                </a:tc>
                <a:tc>
                  <a:txBody>
                    <a:bodyPr/>
                    <a:lstStyle/>
                    <a:p>
                      <a:pPr algn="ctr" rtl="0" fontAlgn="t"/>
                      <a:r>
                        <a:rPr lang="en-US" sz="600" b="1" dirty="0">
                          <a:solidFill>
                            <a:srgbClr val="FFFFFF"/>
                          </a:solidFill>
                          <a:latin typeface="verdana"/>
                        </a:rPr>
                        <a:t>Magnum 501 Light Speed </a:t>
                      </a:r>
                      <a:r>
                        <a:rPr lang="en-US" sz="600" b="1" dirty="0" err="1">
                          <a:solidFill>
                            <a:srgbClr val="FFFFFF"/>
                          </a:solidFill>
                          <a:latin typeface="verdana"/>
                        </a:rPr>
                        <a:t>Softpack</a:t>
                      </a:r>
                      <a:r>
                        <a:rPr lang="en-US" sz="600" b="1" dirty="0">
                          <a:solidFill>
                            <a:srgbClr val="FFFFFF"/>
                          </a:solidFill>
                          <a:latin typeface="verdana"/>
                        </a:rPr>
                        <a:t> UL</a:t>
                      </a:r>
                      <a:endParaRPr lang="en-US" sz="900" dirty="0"/>
                    </a:p>
                  </a:txBody>
                  <a:tcPr marL="6233" marR="6233" marT="6233" marB="6233">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solidFill>
                      <a:srgbClr val="00508C"/>
                    </a:solidFill>
                  </a:tcPr>
                </a:tc>
                <a:tc>
                  <a:txBody>
                    <a:bodyPr/>
                    <a:lstStyle/>
                    <a:p>
                      <a:pPr algn="ctr" rtl="0" fontAlgn="t"/>
                      <a:r>
                        <a:rPr lang="fr-FR" sz="600" b="1">
                          <a:solidFill>
                            <a:srgbClr val="FFFFFF"/>
                          </a:solidFill>
                          <a:latin typeface="verdana"/>
                        </a:rPr>
                        <a:t>Magnum 250 Softpack UL</a:t>
                      </a:r>
                      <a:endParaRPr lang="fr-FR" sz="900"/>
                    </a:p>
                  </a:txBody>
                  <a:tcPr marL="6233" marR="6233" marT="6233" marB="6233">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solidFill>
                      <a:srgbClr val="00508C"/>
                    </a:solidFill>
                  </a:tcPr>
                </a:tc>
                <a:tc>
                  <a:txBody>
                    <a:bodyPr/>
                    <a:lstStyle/>
                    <a:p>
                      <a:pPr algn="ctr" rtl="0" fontAlgn="t"/>
                      <a:r>
                        <a:rPr lang="en-US" sz="600" b="1">
                          <a:solidFill>
                            <a:srgbClr val="FFFFFF"/>
                          </a:solidFill>
                          <a:latin typeface="verdana"/>
                        </a:rPr>
                        <a:t>Magnum 450 High-Speed Softpack UL </a:t>
                      </a:r>
                      <a:endParaRPr lang="en-US" sz="900"/>
                    </a:p>
                  </a:txBody>
                  <a:tcPr marL="6233" marR="6233" marT="6233" marB="6233">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solidFill>
                      <a:srgbClr val="00508C"/>
                    </a:solidFill>
                  </a:tcPr>
                </a:tc>
                <a:tc>
                  <a:txBody>
                    <a:bodyPr/>
                    <a:lstStyle/>
                    <a:p>
                      <a:pPr algn="ctr" rtl="0" fontAlgn="t"/>
                      <a:r>
                        <a:rPr lang="fr-FR" sz="600" b="1">
                          <a:solidFill>
                            <a:srgbClr val="FFFFFF"/>
                          </a:solidFill>
                          <a:latin typeface="verdana"/>
                        </a:rPr>
                        <a:t>Magnum Speed Softpack UL </a:t>
                      </a:r>
                      <a:endParaRPr lang="fr-FR" sz="900"/>
                    </a:p>
                  </a:txBody>
                  <a:tcPr marL="6233" marR="6233" marT="6233" marB="6233">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solidFill>
                      <a:srgbClr val="00508C"/>
                    </a:solidFill>
                  </a:tcPr>
                </a:tc>
                <a:tc>
                  <a:txBody>
                    <a:bodyPr/>
                    <a:lstStyle/>
                    <a:p>
                      <a:pPr algn="ctr" rtl="0" fontAlgn="t"/>
                      <a:r>
                        <a:rPr lang="fr-FR" sz="600" b="1" dirty="0">
                          <a:solidFill>
                            <a:srgbClr val="FFFFFF"/>
                          </a:solidFill>
                          <a:latin typeface="verdana"/>
                        </a:rPr>
                        <a:t>Magnum 450 </a:t>
                      </a:r>
                      <a:r>
                        <a:rPr lang="fr-FR" sz="600" b="1" dirty="0" err="1">
                          <a:solidFill>
                            <a:srgbClr val="FFFFFF"/>
                          </a:solidFill>
                          <a:latin typeface="verdana"/>
                        </a:rPr>
                        <a:t>Softpack</a:t>
                      </a:r>
                      <a:r>
                        <a:rPr lang="fr-FR" sz="600" b="1" dirty="0">
                          <a:solidFill>
                            <a:srgbClr val="FFFFFF"/>
                          </a:solidFill>
                          <a:latin typeface="verdana"/>
                        </a:rPr>
                        <a:t> UL</a:t>
                      </a:r>
                      <a:endParaRPr lang="fr-FR" sz="900" dirty="0"/>
                    </a:p>
                  </a:txBody>
                  <a:tcPr marL="6233" marR="6233" marT="6233" marB="6233">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solidFill>
                      <a:srgbClr val="00508C"/>
                    </a:solidFill>
                  </a:tcPr>
                </a:tc>
              </a:tr>
              <a:tr h="302798">
                <a:tc>
                  <a:txBody>
                    <a:bodyPr/>
                    <a:lstStyle/>
                    <a:p>
                      <a:pPr algn="l" rtl="0"/>
                      <a:r>
                        <a:rPr lang="fr-FR" sz="600" b="1" dirty="0">
                          <a:solidFill>
                            <a:srgbClr val="000000"/>
                          </a:solidFill>
                          <a:latin typeface="Verdana"/>
                        </a:rPr>
                        <a:t>Masse maximale secourue</a:t>
                      </a:r>
                      <a:endParaRPr lang="fr-FR" sz="90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475 kg</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300 kg</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475 kg</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450 kg</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450 kg</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r>
              <a:tr h="738830">
                <a:tc>
                  <a:txBody>
                    <a:bodyPr/>
                    <a:lstStyle/>
                    <a:p>
                      <a:pPr algn="l"/>
                      <a:r>
                        <a:rPr lang="fr-FR" sz="600" b="1" dirty="0">
                          <a:solidFill>
                            <a:srgbClr val="000000"/>
                          </a:solidFill>
                          <a:latin typeface="Verdana"/>
                        </a:rPr>
                        <a:t>Vitesse maximale d’utilisation</a:t>
                      </a:r>
                      <a:r>
                        <a:rPr lang="fr-FR" sz="600" b="1" dirty="0">
                          <a:solidFill>
                            <a:srgbClr val="00508C"/>
                          </a:solidFill>
                          <a:latin typeface="Verdana"/>
                        </a:rPr>
                        <a:t/>
                      </a:r>
                      <a:br>
                        <a:rPr lang="fr-FR" sz="600" b="1" dirty="0">
                          <a:solidFill>
                            <a:srgbClr val="00508C"/>
                          </a:solidFill>
                          <a:latin typeface="Verdana"/>
                        </a:rPr>
                      </a:br>
                      <a:endParaRPr lang="fr-FR" sz="900" dirty="0"/>
                    </a:p>
                  </a:txBody>
                  <a:tcPr marL="6233" marR="6233" marT="6233" marB="6233">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300 km/h</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000000"/>
                          </a:solidFill>
                          <a:latin typeface="Verdana"/>
                        </a:rPr>
                        <a:t>150 km/h</a:t>
                      </a:r>
                      <a:endParaRPr lang="fr-FR" sz="105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260 km/h</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215 km/h</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150 km/h</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r>
              <a:tr h="738830">
                <a:tc>
                  <a:txBody>
                    <a:bodyPr/>
                    <a:lstStyle/>
                    <a:p>
                      <a:pPr algn="l" rtl="0"/>
                      <a:r>
                        <a:rPr lang="fr-FR" sz="600" b="1" dirty="0">
                          <a:solidFill>
                            <a:srgbClr val="000000"/>
                          </a:solidFill>
                          <a:latin typeface="Verdana"/>
                        </a:rPr>
                        <a:t>Hauteur minimale d’utilisation</a:t>
                      </a:r>
                      <a:br>
                        <a:rPr lang="fr-FR" sz="600" b="1" dirty="0">
                          <a:solidFill>
                            <a:srgbClr val="000000"/>
                          </a:solidFill>
                          <a:latin typeface="Verdana"/>
                        </a:rPr>
                      </a:br>
                      <a:endParaRPr lang="fr-FR" sz="90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80 m</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000000"/>
                          </a:solidFill>
                          <a:latin typeface="Verdana"/>
                        </a:rPr>
                        <a:t>80 m</a:t>
                      </a:r>
                      <a:endParaRPr lang="fr-FR" sz="105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80 m</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80 m</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80 m</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r>
              <a:tr h="302798">
                <a:tc>
                  <a:txBody>
                    <a:bodyPr/>
                    <a:lstStyle/>
                    <a:p>
                      <a:pPr algn="l" rtl="0"/>
                      <a:r>
                        <a:rPr lang="fr-FR" sz="600" b="1" dirty="0">
                          <a:solidFill>
                            <a:srgbClr val="000000"/>
                          </a:solidFill>
                          <a:latin typeface="Verdana"/>
                        </a:rPr>
                        <a:t>Taux de chute à la masse maxi</a:t>
                      </a:r>
                      <a:endParaRPr lang="fr-FR" sz="90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7,5 m/s</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7 m/s</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7,2 m/s</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6,5 m/s</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6,3 m/s</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r>
              <a:tr h="738830">
                <a:tc>
                  <a:txBody>
                    <a:bodyPr/>
                    <a:lstStyle/>
                    <a:p>
                      <a:pPr algn="l" rtl="0"/>
                      <a:r>
                        <a:rPr lang="fr-FR" sz="600" b="1" dirty="0">
                          <a:solidFill>
                            <a:srgbClr val="000000"/>
                          </a:solidFill>
                          <a:latin typeface="Verdana"/>
                        </a:rPr>
                        <a:t>Efforts générés lors de l’ouverture</a:t>
                      </a:r>
                      <a:br>
                        <a:rPr lang="fr-FR" sz="600" b="1" dirty="0">
                          <a:solidFill>
                            <a:srgbClr val="000000"/>
                          </a:solidFill>
                          <a:latin typeface="Verdana"/>
                        </a:rPr>
                      </a:br>
                      <a:endParaRPr lang="fr-FR" sz="90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 22,5 KN</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000000"/>
                          </a:solidFill>
                          <a:latin typeface="Verdana"/>
                        </a:rPr>
                        <a:t>15 KN</a:t>
                      </a:r>
                      <a:endParaRPr lang="fr-FR" sz="105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 22,5 KN</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000000"/>
                          </a:solidFill>
                          <a:latin typeface="Verdana"/>
                        </a:rPr>
                        <a:t>22,5 KN</a:t>
                      </a:r>
                      <a:r>
                        <a:rPr lang="fr-FR" sz="800" dirty="0">
                          <a:solidFill>
                            <a:srgbClr val="000000"/>
                          </a:solidFill>
                        </a:rPr>
                        <a:t> </a:t>
                      </a:r>
                      <a:endParaRPr lang="fr-FR" sz="105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22,5 KN</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r>
              <a:tr h="738830">
                <a:tc>
                  <a:txBody>
                    <a:bodyPr/>
                    <a:lstStyle/>
                    <a:p>
                      <a:pPr algn="l" rtl="0"/>
                      <a:r>
                        <a:rPr lang="fr-FR" sz="600" b="1" dirty="0">
                          <a:solidFill>
                            <a:srgbClr val="000000"/>
                          </a:solidFill>
                          <a:latin typeface="Verdana"/>
                        </a:rPr>
                        <a:t>Temps d’ouverture</a:t>
                      </a:r>
                      <a:br>
                        <a:rPr lang="fr-FR" sz="600" b="1" dirty="0">
                          <a:solidFill>
                            <a:srgbClr val="000000"/>
                          </a:solidFill>
                          <a:latin typeface="Verdana"/>
                        </a:rPr>
                      </a:br>
                      <a:endParaRPr lang="fr-FR" sz="90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1,8-2,0 sec</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000000"/>
                          </a:solidFill>
                          <a:latin typeface="Verdana"/>
                        </a:rPr>
                        <a:t>4,5 à 45 sec</a:t>
                      </a:r>
                      <a:endParaRPr lang="fr-FR" sz="105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1,8-2,0 sec</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000000"/>
                          </a:solidFill>
                          <a:latin typeface="Verdana"/>
                        </a:rPr>
                        <a:t>1,8-2,0 sec</a:t>
                      </a:r>
                      <a:endParaRPr lang="fr-FR" sz="105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1,8-3,8 sec</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r>
              <a:tr h="302798">
                <a:tc>
                  <a:txBody>
                    <a:bodyPr/>
                    <a:lstStyle/>
                    <a:p>
                      <a:pPr algn="l" rtl="0"/>
                      <a:r>
                        <a:rPr lang="fr-FR" sz="600" b="1" dirty="0">
                          <a:solidFill>
                            <a:srgbClr val="000000"/>
                          </a:solidFill>
                          <a:latin typeface="Verdana"/>
                        </a:rPr>
                        <a:t>Intervalle entre reconditionnement</a:t>
                      </a:r>
                      <a:endParaRPr lang="fr-FR" sz="90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6 ans</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5 ans</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6 ans</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000000"/>
                          </a:solidFill>
                          <a:latin typeface="Verdana"/>
                        </a:rPr>
                        <a:t>6 ans</a:t>
                      </a:r>
                      <a:endParaRPr lang="fr-FR" sz="105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000000"/>
                          </a:solidFill>
                          <a:latin typeface="Verdana"/>
                        </a:rPr>
                        <a:t>5 ans</a:t>
                      </a:r>
                      <a:endParaRPr lang="fr-FR" sz="105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r>
              <a:tr h="545038">
                <a:tc>
                  <a:txBody>
                    <a:bodyPr/>
                    <a:lstStyle/>
                    <a:p>
                      <a:pPr algn="l" rtl="0"/>
                      <a:r>
                        <a:rPr lang="fr-FR" sz="600" b="1" dirty="0">
                          <a:solidFill>
                            <a:srgbClr val="000000"/>
                          </a:solidFill>
                          <a:latin typeface="Verdana"/>
                        </a:rPr>
                        <a:t>Durée de vie sans changement de la voilure</a:t>
                      </a:r>
                      <a:endParaRPr lang="fr-FR" sz="90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18 ans</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15 ans</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18 ans</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18 ans</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000000"/>
                          </a:solidFill>
                          <a:latin typeface="Verdana"/>
                        </a:rPr>
                        <a:t>15 ans</a:t>
                      </a:r>
                      <a:endParaRPr lang="fr-FR" sz="105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r>
              <a:tr h="545038">
                <a:tc>
                  <a:txBody>
                    <a:bodyPr/>
                    <a:lstStyle/>
                    <a:p>
                      <a:pPr algn="l" rtl="0"/>
                      <a:r>
                        <a:rPr lang="fr-FR" sz="600" b="1" dirty="0">
                          <a:solidFill>
                            <a:srgbClr val="000000"/>
                          </a:solidFill>
                          <a:latin typeface="Verdana"/>
                        </a:rPr>
                        <a:t>Durée de vie avec changement de la voilure</a:t>
                      </a:r>
                      <a:endParaRPr lang="fr-FR" sz="90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36 ans</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36 ans</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FF0000"/>
                          </a:solidFill>
                          <a:latin typeface="Verdana"/>
                        </a:rPr>
                        <a:t>36 ans</a:t>
                      </a:r>
                      <a:endParaRPr lang="fr-FR" sz="1050" dirty="0">
                        <a:solidFill>
                          <a:srgbClr val="FF0000"/>
                        </a:solidFill>
                      </a:endParaRPr>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a:solidFill>
                            <a:srgbClr val="000000"/>
                          </a:solidFill>
                          <a:latin typeface="Verdana"/>
                        </a:rPr>
                        <a:t>36 ans</a:t>
                      </a:r>
                      <a:endParaRPr lang="fr-FR" sz="105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c>
                  <a:txBody>
                    <a:bodyPr/>
                    <a:lstStyle/>
                    <a:p>
                      <a:pPr algn="ctr" rtl="0"/>
                      <a:r>
                        <a:rPr lang="fr-FR" sz="800" dirty="0">
                          <a:solidFill>
                            <a:srgbClr val="000000"/>
                          </a:solidFill>
                          <a:latin typeface="Verdana"/>
                        </a:rPr>
                        <a:t>36 ans</a:t>
                      </a:r>
                      <a:endParaRPr lang="fr-FR" sz="1050" dirty="0"/>
                    </a:p>
                  </a:txBody>
                  <a:tcPr marL="6233" marR="6233" marT="6233" marB="6233" anchor="ctr">
                    <a:lnL w="19050" cap="flat" cmpd="sng" algn="ctr">
                      <a:solidFill>
                        <a:srgbClr val="E2E2E2"/>
                      </a:solidFill>
                      <a:prstDash val="solid"/>
                      <a:round/>
                      <a:headEnd type="none" w="med" len="med"/>
                      <a:tailEnd type="none" w="med" len="med"/>
                    </a:lnL>
                    <a:lnR w="19050" cap="flat" cmpd="sng" algn="ctr">
                      <a:solidFill>
                        <a:srgbClr val="E2E2E2"/>
                      </a:solidFill>
                      <a:prstDash val="solid"/>
                      <a:round/>
                      <a:headEnd type="none" w="med" len="med"/>
                      <a:tailEnd type="none" w="med" len="med"/>
                    </a:lnR>
                    <a:lnT w="19050" cap="flat" cmpd="sng" algn="ctr">
                      <a:solidFill>
                        <a:srgbClr val="E2E2E2"/>
                      </a:solidFill>
                      <a:prstDash val="solid"/>
                      <a:round/>
                      <a:headEnd type="none" w="med" len="med"/>
                      <a:tailEnd type="none" w="med" len="med"/>
                    </a:lnT>
                    <a:lnB w="19050" cap="flat" cmpd="sng" algn="ctr">
                      <a:solidFill>
                        <a:srgbClr val="E2E2E2"/>
                      </a:solidFill>
                      <a:prstDash val="solid"/>
                      <a:round/>
                      <a:headEnd type="none" w="med" len="med"/>
                      <a:tailEnd type="none" w="med" len="med"/>
                    </a:lnB>
                  </a:tcPr>
                </a:tc>
              </a:tr>
            </a:tbl>
          </a:graphicData>
        </a:graphic>
      </p:graphicFrame>
      <p:sp>
        <p:nvSpPr>
          <p:cNvPr id="205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0" tIns="0" rIns="66654"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ZoneTexte 7"/>
          <p:cNvSpPr txBox="1"/>
          <p:nvPr/>
        </p:nvSpPr>
        <p:spPr>
          <a:xfrm>
            <a:off x="5004048" y="1268760"/>
            <a:ext cx="648072" cy="369332"/>
          </a:xfrm>
          <a:prstGeom prst="rect">
            <a:avLst/>
          </a:prstGeom>
          <a:noFill/>
        </p:spPr>
        <p:txBody>
          <a:bodyPr wrap="square" rtlCol="0">
            <a:spAutoFit/>
          </a:bodyPr>
          <a:lstStyle/>
          <a:p>
            <a:r>
              <a:rPr lang="fr-FR" dirty="0" smtClean="0">
                <a:solidFill>
                  <a:srgbClr val="FF0000"/>
                </a:solidFill>
              </a:rPr>
              <a:t>SA</a:t>
            </a:r>
            <a:endParaRPr lang="fr-FR" dirty="0">
              <a:solidFill>
                <a:srgbClr val="FF0000"/>
              </a:solidFill>
            </a:endParaRPr>
          </a:p>
        </p:txBody>
      </p:sp>
      <p:sp>
        <p:nvSpPr>
          <p:cNvPr id="9" name="ZoneTexte 8"/>
          <p:cNvSpPr txBox="1"/>
          <p:nvPr/>
        </p:nvSpPr>
        <p:spPr>
          <a:xfrm>
            <a:off x="6372200" y="1268760"/>
            <a:ext cx="648072" cy="369332"/>
          </a:xfrm>
          <a:prstGeom prst="rect">
            <a:avLst/>
          </a:prstGeom>
          <a:noFill/>
        </p:spPr>
        <p:txBody>
          <a:bodyPr wrap="square" rtlCol="0">
            <a:spAutoFit/>
          </a:bodyPr>
          <a:lstStyle/>
          <a:p>
            <a:r>
              <a:rPr lang="fr-FR" dirty="0" smtClean="0">
                <a:solidFill>
                  <a:srgbClr val="FF0000"/>
                </a:solidFill>
              </a:rPr>
              <a:t>DW</a:t>
            </a:r>
            <a:endParaRPr lang="fr-FR"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Gestion des Pannes</a:t>
            </a:r>
            <a:br>
              <a:rPr lang="fr-FR" dirty="0" smtClean="0"/>
            </a:br>
            <a:r>
              <a:rPr lang="fr-FR" dirty="0" smtClean="0"/>
              <a:t>Panne moteur</a:t>
            </a:r>
            <a:r>
              <a:rPr lang="fr-FR" sz="3600" dirty="0" smtClean="0"/>
              <a:t> 1/5</a:t>
            </a:r>
            <a:endParaRPr lang="fr-FR"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467544" y="1772817"/>
            <a:ext cx="7992888" cy="4339650"/>
          </a:xfrm>
          <a:prstGeom prst="rect">
            <a:avLst/>
          </a:prstGeom>
          <a:noFill/>
        </p:spPr>
        <p:txBody>
          <a:bodyPr wrap="square" rtlCol="0">
            <a:spAutoFit/>
          </a:bodyPr>
          <a:lstStyle/>
          <a:p>
            <a:r>
              <a:rPr lang="fr-FR" dirty="0" smtClean="0"/>
              <a:t> </a:t>
            </a:r>
            <a:r>
              <a:rPr lang="fr-FR" sz="2000" dirty="0" smtClean="0"/>
              <a:t>L’ULM est un appareil non certifié, son moteur et ses systèmes ne sont pas censés offrir les garanties de fiabilité apportées par les exigences de certification.</a:t>
            </a:r>
          </a:p>
          <a:p>
            <a:r>
              <a:rPr lang="fr-FR" sz="2000" dirty="0" smtClean="0"/>
              <a:t>De ce fait, la sécurité ULM repose pour une bonne part sur la "facilité" offerte par cette catégorie d'aéronef, de se poser sans délai à tout moment du vol.</a:t>
            </a:r>
          </a:p>
          <a:p>
            <a:r>
              <a:rPr lang="fr-FR" sz="2000" dirty="0" smtClean="0">
                <a:solidFill>
                  <a:srgbClr val="FF0000"/>
                </a:solidFill>
              </a:rPr>
              <a:t>Conduire son vol de sorte à être en permanence en local d'un terrain praticable pour un posé en campagne.</a:t>
            </a:r>
          </a:p>
          <a:p>
            <a:r>
              <a:rPr lang="fr-FR" sz="2000" dirty="0" smtClean="0">
                <a:solidFill>
                  <a:srgbClr val="FF0000"/>
                </a:solidFill>
              </a:rPr>
              <a:t>Respecter les hauteurs mini de survol et s’entraîner régulièrement aux </a:t>
            </a:r>
            <a:r>
              <a:rPr lang="fr-FR" sz="2000" dirty="0" err="1" smtClean="0">
                <a:solidFill>
                  <a:srgbClr val="FF0000"/>
                </a:solidFill>
              </a:rPr>
              <a:t>manoeuvres</a:t>
            </a:r>
            <a:r>
              <a:rPr lang="fr-FR" sz="2000" dirty="0" smtClean="0">
                <a:solidFill>
                  <a:srgbClr val="FF0000"/>
                </a:solidFill>
              </a:rPr>
              <a:t> de posé d’urgence (encadrements, PTU, PTS, etc.)</a:t>
            </a:r>
            <a:r>
              <a:rPr lang="fr-FR" sz="2400" dirty="0" smtClean="0">
                <a:solidFill>
                  <a:srgbClr val="FF0000"/>
                </a:solidFill>
              </a:rPr>
              <a:t> </a:t>
            </a:r>
          </a:p>
          <a:p>
            <a:r>
              <a:rPr lang="fr-FR" dirty="0" smtClean="0"/>
              <a:t>L'instruction du 23 septembre 1998 relative aux ULM (NOR : EQUA9801295J) : L'ULM est caractérisé par une aptitude d'évolution moteur arrêté suffisante pour réaliser un atterrissage en campagne dans des conditions de sécurité satisfaisantes.</a:t>
            </a:r>
          </a:p>
          <a:p>
            <a:r>
              <a:rPr lang="fr-FR" dirty="0" smtClean="0"/>
              <a:t>Le texte admet clairement que </a:t>
            </a:r>
            <a:r>
              <a:rPr lang="fr-FR" dirty="0" smtClean="0">
                <a:solidFill>
                  <a:srgbClr val="FF0000"/>
                </a:solidFill>
              </a:rPr>
              <a:t>l'arrêt de moteur fait partie du vol en ULM</a:t>
            </a:r>
            <a:r>
              <a:rPr lang="fr-FR" dirty="0" smtClean="0"/>
              <a:t>.</a:t>
            </a:r>
            <a:endParaRPr lang="fr-FR" dirty="0"/>
          </a:p>
        </p:txBody>
      </p:sp>
      <p:sp>
        <p:nvSpPr>
          <p:cNvPr id="7" name="ZoneTexte 6"/>
          <p:cNvSpPr txBox="1"/>
          <p:nvPr/>
        </p:nvSpPr>
        <p:spPr>
          <a:xfrm>
            <a:off x="1187624" y="4077072"/>
            <a:ext cx="6696744" cy="400110"/>
          </a:xfrm>
          <a:prstGeom prst="rect">
            <a:avLst/>
          </a:prstGeom>
          <a:noFill/>
        </p:spPr>
        <p:txBody>
          <a:bodyPr wrap="square" rtlCol="0">
            <a:spAutoFit/>
          </a:bodyPr>
          <a:lstStyle/>
          <a:p>
            <a:r>
              <a:rPr lang="fr-FR" sz="2000" dirty="0" smtClean="0"/>
              <a:t>                 </a:t>
            </a:r>
          </a:p>
        </p:txBody>
      </p:sp>
      <p:graphicFrame>
        <p:nvGraphicFramePr>
          <p:cNvPr id="1026" name="Object 2"/>
          <p:cNvGraphicFramePr>
            <a:graphicFrameLocks noChangeAspect="1"/>
          </p:cNvGraphicFramePr>
          <p:nvPr/>
        </p:nvGraphicFramePr>
        <p:xfrm>
          <a:off x="7740352" y="4653136"/>
          <a:ext cx="477837" cy="515937"/>
        </p:xfrm>
        <a:graphic>
          <a:graphicData uri="http://schemas.openxmlformats.org/presentationml/2006/ole">
            <mc:AlternateContent xmlns:mc="http://schemas.openxmlformats.org/markup-compatibility/2006">
              <mc:Choice xmlns:v="urn:schemas-microsoft-com:vml" Requires="v">
                <p:oleObj spid="_x0000_s64515" name="Objet d’environnement du Gestionnaire de liaisons" showAsIcon="1" r:id="rId4" imgW="478080" imgH="516600" progId="Package">
                  <p:embed/>
                </p:oleObj>
              </mc:Choice>
              <mc:Fallback>
                <p:oleObj name="Objet d’environnement du Gestionnaire de liaisons" showAsIcon="1" r:id="rId4" imgW="478080" imgH="516600" progId="Package">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40352" y="4653136"/>
                        <a:ext cx="477837"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Gestion des Pannes</a:t>
            </a:r>
            <a:br>
              <a:rPr lang="fr-FR" dirty="0" smtClean="0"/>
            </a:br>
            <a:r>
              <a:rPr lang="fr-FR" dirty="0" smtClean="0"/>
              <a:t>Panne moteur</a:t>
            </a:r>
            <a:r>
              <a:rPr lang="fr-FR" sz="3600" dirty="0" smtClean="0"/>
              <a:t> 2/5- La panne au décollage</a:t>
            </a:r>
            <a:endParaRPr lang="fr-FR"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467544" y="1772817"/>
            <a:ext cx="7992888" cy="4524315"/>
          </a:xfrm>
          <a:prstGeom prst="rect">
            <a:avLst/>
          </a:prstGeom>
          <a:noFill/>
        </p:spPr>
        <p:txBody>
          <a:bodyPr wrap="square" rtlCol="0">
            <a:spAutoFit/>
          </a:bodyPr>
          <a:lstStyle/>
          <a:p>
            <a:r>
              <a:rPr lang="fr-FR" dirty="0" smtClean="0"/>
              <a:t> </a:t>
            </a:r>
            <a:r>
              <a:rPr lang="fr-FR" sz="2400" b="1" dirty="0" smtClean="0"/>
              <a:t>La panne au décollage est de loin la plus problématique, la plus dangereuse aussi. </a:t>
            </a:r>
            <a:r>
              <a:rPr lang="fr-FR" sz="2400" dirty="0" smtClean="0"/>
              <a:t>Elle intervient à un moment crucial où on a besoin de toute la puissance du moteur. </a:t>
            </a:r>
          </a:p>
          <a:p>
            <a:r>
              <a:rPr lang="fr-FR" sz="2400" dirty="0" smtClean="0"/>
              <a:t>Généralement, l'appareil n'a pas atteint une vitesse suffisante pour qu'on puisse utiliser son énergie propre en restitution. </a:t>
            </a:r>
          </a:p>
          <a:p>
            <a:r>
              <a:rPr lang="fr-FR" sz="2400" dirty="0" smtClean="0"/>
              <a:t>Il faut donc réagir vivement, prendre les bonnes décisions en moins d'une seconde. Il faut </a:t>
            </a:r>
            <a:r>
              <a:rPr lang="fr-FR" sz="2400" dirty="0" err="1" smtClean="0"/>
              <a:t>générallement</a:t>
            </a:r>
            <a:r>
              <a:rPr lang="fr-FR" sz="2400" dirty="0" smtClean="0"/>
              <a:t> se reposer droit devant, même si le terrain n'est pas très hospitalier. Ne jamais tenter de faire demi-tour pour rejoindre la piste. Risque de décrochage et impact sol en vent AR. Il vaut mieux se poser dans un champ de culture face à soi, que de faire un 180 ° qui risque d'être fatal. </a:t>
            </a:r>
            <a:endParaRPr lang="fr-FR" sz="2400" dirty="0"/>
          </a:p>
        </p:txBody>
      </p:sp>
      <p:sp>
        <p:nvSpPr>
          <p:cNvPr id="7" name="ZoneTexte 6"/>
          <p:cNvSpPr txBox="1"/>
          <p:nvPr/>
        </p:nvSpPr>
        <p:spPr>
          <a:xfrm>
            <a:off x="1187624" y="4077072"/>
            <a:ext cx="6696744" cy="400110"/>
          </a:xfrm>
          <a:prstGeom prst="rect">
            <a:avLst/>
          </a:prstGeom>
          <a:noFill/>
        </p:spPr>
        <p:txBody>
          <a:bodyPr wrap="square" rtlCol="0">
            <a:spAutoFit/>
          </a:bodyPr>
          <a:lstStyle/>
          <a:p>
            <a:r>
              <a:rPr lang="fr-FR" sz="2000" dirty="0" smtClean="0"/>
              <a:t>                 </a:t>
            </a:r>
          </a:p>
        </p:txBody>
      </p:sp>
      <p:graphicFrame>
        <p:nvGraphicFramePr>
          <p:cNvPr id="1027" name="Object 3"/>
          <p:cNvGraphicFramePr>
            <a:graphicFrameLocks noChangeAspect="1"/>
          </p:cNvGraphicFramePr>
          <p:nvPr/>
        </p:nvGraphicFramePr>
        <p:xfrm>
          <a:off x="3203848" y="5805264"/>
          <a:ext cx="544513" cy="515937"/>
        </p:xfrm>
        <a:graphic>
          <a:graphicData uri="http://schemas.openxmlformats.org/presentationml/2006/ole">
            <mc:AlternateContent xmlns:mc="http://schemas.openxmlformats.org/markup-compatibility/2006">
              <mc:Choice xmlns:v="urn:schemas-microsoft-com:vml" Requires="v">
                <p:oleObj spid="_x0000_s1028" name="Objet d’environnement du Gestionnaire de liaisons" showAsIcon="1" r:id="rId4" imgW="545040" imgH="516600" progId="Package">
                  <p:embed/>
                </p:oleObj>
              </mc:Choice>
              <mc:Fallback>
                <p:oleObj name="Objet d’environnement du Gestionnaire de liaisons" showAsIcon="1" r:id="rId4" imgW="545040" imgH="516600" progId="Package">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3848" y="5805264"/>
                        <a:ext cx="544513"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Gestion des Pannes</a:t>
            </a:r>
            <a:br>
              <a:rPr lang="fr-FR" dirty="0" smtClean="0"/>
            </a:br>
            <a:r>
              <a:rPr lang="fr-FR" dirty="0" smtClean="0"/>
              <a:t>Panne moteur</a:t>
            </a:r>
            <a:r>
              <a:rPr lang="fr-FR" sz="3600" dirty="0" smtClean="0"/>
              <a:t> 3/5- La panne en croisière</a:t>
            </a:r>
            <a:endParaRPr lang="fr-FR"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467544" y="1556792"/>
            <a:ext cx="8208912" cy="5632311"/>
          </a:xfrm>
          <a:prstGeom prst="rect">
            <a:avLst/>
          </a:prstGeom>
          <a:noFill/>
        </p:spPr>
        <p:txBody>
          <a:bodyPr wrap="square" rtlCol="0">
            <a:spAutoFit/>
          </a:bodyPr>
          <a:lstStyle/>
          <a:p>
            <a:r>
              <a:rPr lang="fr-FR" dirty="0" smtClean="0"/>
              <a:t> </a:t>
            </a:r>
            <a:r>
              <a:rPr lang="fr-FR" sz="2400" b="1" dirty="0" smtClean="0"/>
              <a:t>La panne en vol de croisière ne devrait pas poser de problème, puisqu'on est censé voler dans un cône de sécurité. </a:t>
            </a:r>
            <a:r>
              <a:rPr lang="fr-FR" sz="2400" dirty="0" smtClean="0"/>
              <a:t>Si on est haut, il n'est pas toujours possible de distinguer la nature du terrain qu'on choisira</a:t>
            </a:r>
          </a:p>
          <a:p>
            <a:r>
              <a:rPr lang="fr-FR" sz="2400" dirty="0" smtClean="0"/>
              <a:t>pour se poser=&gt; se diriger vers la zone offrant le plus de potentialités, pas de forêts, pas d'autoroutes, pas de voies ferrées ou de lignes électriques... ainsi, au moment de la décision, les plus gros écueils auront été écartés et on pourra affiner la recherche d'un terrain d'accueil. </a:t>
            </a:r>
          </a:p>
          <a:p>
            <a:r>
              <a:rPr lang="fr-FR" sz="2400" dirty="0" smtClean="0"/>
              <a:t> En cas d'arrêt du moteur en vol, il faut déterminer très rapidement si le moteur peut être relancé. Effectuer une</a:t>
            </a:r>
          </a:p>
          <a:p>
            <a:r>
              <a:rPr lang="fr-FR" sz="2400" dirty="0" smtClean="0"/>
              <a:t>check-list méthodique (sélection du réservoir, pompe d'alimentation, réchauffage, redémarrer le moteur) si le moteur ne repart pas, se concentrer sur l'atterrissage en campagne.</a:t>
            </a:r>
          </a:p>
          <a:p>
            <a:endParaRPr lang="fr-FR" sz="2400" dirty="0"/>
          </a:p>
        </p:txBody>
      </p:sp>
      <p:sp>
        <p:nvSpPr>
          <p:cNvPr id="7" name="ZoneTexte 6"/>
          <p:cNvSpPr txBox="1"/>
          <p:nvPr/>
        </p:nvSpPr>
        <p:spPr>
          <a:xfrm>
            <a:off x="1187624" y="4077072"/>
            <a:ext cx="6696744" cy="400110"/>
          </a:xfrm>
          <a:prstGeom prst="rect">
            <a:avLst/>
          </a:prstGeom>
          <a:noFill/>
        </p:spPr>
        <p:txBody>
          <a:bodyPr wrap="square" rtlCol="0">
            <a:spAutoFit/>
          </a:bodyPr>
          <a:lstStyle/>
          <a:p>
            <a:r>
              <a:rPr lang="fr-FR" sz="2000" dirty="0" smtClean="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8686800" cy="1143000"/>
          </a:xfrm>
        </p:spPr>
        <p:txBody>
          <a:bodyPr>
            <a:normAutofit fontScale="90000"/>
          </a:bodyPr>
          <a:lstStyle/>
          <a:p>
            <a:r>
              <a:rPr lang="fr-FR" dirty="0" smtClean="0"/>
              <a:t>Gestion des Pannes</a:t>
            </a:r>
            <a:br>
              <a:rPr lang="fr-FR" dirty="0" smtClean="0"/>
            </a:br>
            <a:r>
              <a:rPr lang="fr-FR" dirty="0" smtClean="0"/>
              <a:t>Panne moteur</a:t>
            </a:r>
            <a:r>
              <a:rPr lang="fr-FR" sz="3600" dirty="0" smtClean="0"/>
              <a:t> 4/5- La panne en croisière (suite)</a:t>
            </a:r>
            <a:endParaRPr lang="fr-FR"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467544" y="1628800"/>
            <a:ext cx="7992888" cy="5262979"/>
          </a:xfrm>
          <a:prstGeom prst="rect">
            <a:avLst/>
          </a:prstGeom>
          <a:noFill/>
        </p:spPr>
        <p:txBody>
          <a:bodyPr wrap="square" rtlCol="0">
            <a:spAutoFit/>
          </a:bodyPr>
          <a:lstStyle/>
          <a:p>
            <a:r>
              <a:rPr lang="fr-FR" sz="2400" b="1" dirty="0" smtClean="0"/>
              <a:t>Avertir par radio</a:t>
            </a:r>
          </a:p>
          <a:p>
            <a:r>
              <a:rPr lang="fr-FR" sz="2400" dirty="0" smtClean="0"/>
              <a:t>La fréquence d'urgence 121,5 sera utilisée, </a:t>
            </a:r>
            <a:r>
              <a:rPr lang="en-US" sz="1600" dirty="0" smtClean="0"/>
              <a:t>« MAYDAY </a:t>
            </a:r>
            <a:r>
              <a:rPr lang="en-US" sz="1600" dirty="0" err="1" smtClean="0"/>
              <a:t>MAYDAY</a:t>
            </a:r>
            <a:r>
              <a:rPr lang="en-US" sz="1600" dirty="0" smtClean="0"/>
              <a:t> </a:t>
            </a:r>
            <a:r>
              <a:rPr lang="en-US" sz="1600" dirty="0" err="1" smtClean="0"/>
              <a:t>MAYDAY</a:t>
            </a:r>
            <a:r>
              <a:rPr lang="en-US" sz="1600" dirty="0" smtClean="0"/>
              <a:t>”</a:t>
            </a:r>
            <a:endParaRPr lang="fr-FR" sz="2400" dirty="0" smtClean="0"/>
          </a:p>
          <a:p>
            <a:r>
              <a:rPr lang="fr-FR" sz="2400" dirty="0" smtClean="0"/>
              <a:t>Ou si contact une autre fréquence (contrôlée). Afficher 7700 sur le transpondeur et activer la balise de détresse. Donner position, nombre de personnes à bord, </a:t>
            </a:r>
            <a:r>
              <a:rPr lang="fr-FR" sz="2400" dirty="0" err="1" smtClean="0"/>
              <a:t>etc</a:t>
            </a:r>
            <a:r>
              <a:rPr lang="fr-FR" sz="2400" dirty="0" smtClean="0"/>
              <a:t>…</a:t>
            </a:r>
          </a:p>
          <a:p>
            <a:endParaRPr lang="fr-FR" sz="2400" dirty="0" smtClean="0"/>
          </a:p>
          <a:p>
            <a:r>
              <a:rPr lang="fr-FR" sz="2400" dirty="0" smtClean="0"/>
              <a:t>NE PAS RESTER SILENCIEUX ! . La survie peut-être une question de minutes. Quand il a arrêté son choix, le pilote ne doit plus en changer.</a:t>
            </a:r>
          </a:p>
          <a:p>
            <a:endParaRPr lang="fr-FR" sz="2400" dirty="0" smtClean="0"/>
          </a:p>
          <a:p>
            <a:r>
              <a:rPr lang="fr-FR" sz="2400" dirty="0" smtClean="0"/>
              <a:t>Une fois la cible établie effectuer la procédure choisie (encadrement, PTU, PTS..), viser point d’aboutissement 1/3 ou ½ et savoir "casser" sa finesse lorsque nécessaire.</a:t>
            </a:r>
          </a:p>
          <a:p>
            <a:endParaRPr lang="fr-FR" sz="2400" dirty="0" smtClean="0"/>
          </a:p>
        </p:txBody>
      </p:sp>
      <p:sp>
        <p:nvSpPr>
          <p:cNvPr id="7" name="ZoneTexte 6"/>
          <p:cNvSpPr txBox="1"/>
          <p:nvPr/>
        </p:nvSpPr>
        <p:spPr>
          <a:xfrm>
            <a:off x="1187624" y="4077072"/>
            <a:ext cx="6696744" cy="400110"/>
          </a:xfrm>
          <a:prstGeom prst="rect">
            <a:avLst/>
          </a:prstGeom>
          <a:noFill/>
        </p:spPr>
        <p:txBody>
          <a:bodyPr wrap="square" rtlCol="0">
            <a:spAutoFit/>
          </a:bodyPr>
          <a:lstStyle/>
          <a:p>
            <a:r>
              <a:rPr lang="fr-FR" sz="2000" dirty="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1143000"/>
          </a:xfrm>
        </p:spPr>
        <p:txBody>
          <a:bodyPr>
            <a:normAutofit fontScale="90000"/>
          </a:bodyPr>
          <a:lstStyle/>
          <a:p>
            <a:r>
              <a:rPr lang="fr-FR" dirty="0" smtClean="0"/>
              <a:t>Gestion des Pannes</a:t>
            </a:r>
            <a:br>
              <a:rPr lang="fr-FR" dirty="0" smtClean="0"/>
            </a:br>
            <a:r>
              <a:rPr lang="fr-FR" sz="3600" dirty="0" smtClean="0"/>
              <a:t>Panne moteur</a:t>
            </a:r>
            <a:r>
              <a:rPr lang="fr-FR" sz="2700" dirty="0" smtClean="0"/>
              <a:t> 5/5- La panne dans le circuit d’aérodrome</a:t>
            </a:r>
            <a:endParaRPr lang="fr-FR"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467544" y="1628800"/>
            <a:ext cx="7992888" cy="369332"/>
          </a:xfrm>
          <a:prstGeom prst="rect">
            <a:avLst/>
          </a:prstGeom>
          <a:noFill/>
        </p:spPr>
        <p:txBody>
          <a:bodyPr wrap="square" rtlCol="0">
            <a:spAutoFit/>
          </a:bodyPr>
          <a:lstStyle/>
          <a:p>
            <a:r>
              <a:rPr lang="fr-FR" dirty="0" smtClean="0"/>
              <a:t> </a:t>
            </a:r>
            <a:endParaRPr lang="fr-FR" sz="2400" dirty="0"/>
          </a:p>
        </p:txBody>
      </p:sp>
      <p:sp>
        <p:nvSpPr>
          <p:cNvPr id="7" name="ZoneTexte 6"/>
          <p:cNvSpPr txBox="1"/>
          <p:nvPr/>
        </p:nvSpPr>
        <p:spPr>
          <a:xfrm>
            <a:off x="1187624" y="4077072"/>
            <a:ext cx="6696744" cy="400110"/>
          </a:xfrm>
          <a:prstGeom prst="rect">
            <a:avLst/>
          </a:prstGeom>
          <a:noFill/>
        </p:spPr>
        <p:txBody>
          <a:bodyPr wrap="square" rtlCol="0">
            <a:spAutoFit/>
          </a:bodyPr>
          <a:lstStyle/>
          <a:p>
            <a:r>
              <a:rPr lang="fr-FR" sz="2000" dirty="0" smtClean="0"/>
              <a:t>                 </a:t>
            </a:r>
          </a:p>
        </p:txBody>
      </p:sp>
      <p:sp>
        <p:nvSpPr>
          <p:cNvPr id="9" name="ZoneTexte 8"/>
          <p:cNvSpPr txBox="1"/>
          <p:nvPr/>
        </p:nvSpPr>
        <p:spPr>
          <a:xfrm>
            <a:off x="899592" y="1502688"/>
            <a:ext cx="7704856" cy="4893647"/>
          </a:xfrm>
          <a:prstGeom prst="rect">
            <a:avLst/>
          </a:prstGeom>
          <a:noFill/>
        </p:spPr>
        <p:txBody>
          <a:bodyPr wrap="square" rtlCol="0">
            <a:spAutoFit/>
          </a:bodyPr>
          <a:lstStyle/>
          <a:p>
            <a:r>
              <a:rPr lang="fr-FR" sz="2400" b="1" dirty="0" smtClean="0"/>
              <a:t>La panne dans le circuit de l'aérodrome, à l'approche ou à l'atterrissage, doit être gérée avec méthode comme précédemment.</a:t>
            </a:r>
          </a:p>
          <a:p>
            <a:endParaRPr lang="fr-FR" sz="2400" b="1" dirty="0" smtClean="0"/>
          </a:p>
          <a:p>
            <a:r>
              <a:rPr lang="fr-FR" sz="2400" dirty="0" smtClean="0"/>
              <a:t>Eviter les approches de </a:t>
            </a:r>
            <a:r>
              <a:rPr lang="fr-FR" sz="2400" dirty="0" err="1" smtClean="0"/>
              <a:t>boeing</a:t>
            </a:r>
            <a:r>
              <a:rPr lang="fr-FR" sz="2400" dirty="0" smtClean="0"/>
              <a:t> et privilégier les circuits courts.</a:t>
            </a:r>
          </a:p>
          <a:p>
            <a:r>
              <a:rPr lang="fr-FR" sz="2400" dirty="0" smtClean="0"/>
              <a:t>Lors d'un vol contrôlé. Il faut à la fois gérer la </a:t>
            </a:r>
            <a:r>
              <a:rPr lang="fr-FR" sz="2400" dirty="0" err="1" smtClean="0"/>
              <a:t>manoeuvre</a:t>
            </a:r>
            <a:r>
              <a:rPr lang="fr-FR" sz="2400" dirty="0" smtClean="0"/>
              <a:t> d'encadrement et la radio. Le pilote en difficulté devient immédiatement prioritaire sur tout autre. Un atterrissage moteur coupé n'a rien à voir avec un atterrissage ordinaire. Lors d'une panne moteur, la priorité doit être donnée au fait que l'appareil continue à voler et ce, de préférence, à la finesse maximale.  </a:t>
            </a:r>
            <a:endParaRPr lang="fr-FR"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Gestion des Pannes</a:t>
            </a:r>
            <a:br>
              <a:rPr lang="fr-FR" dirty="0" smtClean="0"/>
            </a:br>
            <a:r>
              <a:rPr lang="fr-FR" sz="3600" dirty="0" smtClean="0"/>
              <a:t>Pannes Instrumentales 1/2</a:t>
            </a:r>
            <a:endParaRPr lang="fr-FR" sz="3600"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467544" y="1772817"/>
            <a:ext cx="7992888" cy="5324535"/>
          </a:xfrm>
          <a:prstGeom prst="rect">
            <a:avLst/>
          </a:prstGeom>
          <a:noFill/>
        </p:spPr>
        <p:txBody>
          <a:bodyPr wrap="square" rtlCol="0">
            <a:spAutoFit/>
          </a:bodyPr>
          <a:lstStyle/>
          <a:p>
            <a:r>
              <a:rPr lang="fr-FR" sz="2000" b="1" dirty="0" smtClean="0"/>
              <a:t>Panne radio:</a:t>
            </a:r>
          </a:p>
          <a:p>
            <a:r>
              <a:rPr lang="fr-FR" sz="2000" dirty="0" smtClean="0"/>
              <a:t>Vérification fusibles, prises casques, transpondeur sur 7600,</a:t>
            </a:r>
          </a:p>
          <a:p>
            <a:r>
              <a:rPr lang="fr-FR" sz="2000" dirty="0" smtClean="0"/>
              <a:t>Voir carte VAC pour procédure de panne au terrain de destination.</a:t>
            </a:r>
          </a:p>
          <a:p>
            <a:endParaRPr lang="fr-FR" sz="2000" dirty="0" smtClean="0"/>
          </a:p>
          <a:p>
            <a:r>
              <a:rPr lang="fr-FR" sz="2000" b="1" dirty="0" smtClean="0"/>
              <a:t>Panne transpondeur: </a:t>
            </a:r>
          </a:p>
          <a:p>
            <a:r>
              <a:rPr lang="fr-FR" sz="2000" dirty="0" smtClean="0"/>
              <a:t>Mineur</a:t>
            </a:r>
          </a:p>
          <a:p>
            <a:r>
              <a:rPr lang="fr-FR" sz="2000" dirty="0" smtClean="0"/>
              <a:t> </a:t>
            </a:r>
          </a:p>
          <a:p>
            <a:r>
              <a:rPr lang="fr-FR" sz="2000" b="1" dirty="0" smtClean="0"/>
              <a:t>Mano Charge </a:t>
            </a:r>
            <a:r>
              <a:rPr lang="fr-FR" sz="2000" b="1" dirty="0" err="1" smtClean="0"/>
              <a:t>Elec</a:t>
            </a:r>
            <a:r>
              <a:rPr lang="fr-FR" sz="2000" b="1" dirty="0" smtClean="0"/>
              <a:t>:</a:t>
            </a:r>
          </a:p>
          <a:p>
            <a:r>
              <a:rPr lang="fr-FR" sz="2000" dirty="0" smtClean="0"/>
              <a:t>Charge insuffisante: délester les consos</a:t>
            </a:r>
          </a:p>
          <a:p>
            <a:r>
              <a:rPr lang="fr-FR" sz="2000" dirty="0" smtClean="0"/>
              <a:t>Charge excessive: risque surchauffe et incendie; couper alternateur, délester consos, garder énergie pour la fin du vol ( volets </a:t>
            </a:r>
            <a:r>
              <a:rPr lang="fr-FR" sz="2000" dirty="0" err="1" smtClean="0"/>
              <a:t>elec</a:t>
            </a:r>
            <a:r>
              <a:rPr lang="fr-FR" sz="2000" dirty="0" smtClean="0"/>
              <a:t>, ..)</a:t>
            </a:r>
          </a:p>
          <a:p>
            <a:endParaRPr lang="fr-FR" sz="2000" dirty="0" smtClean="0"/>
          </a:p>
          <a:p>
            <a:r>
              <a:rPr lang="fr-FR" sz="2000" b="1" dirty="0" smtClean="0"/>
              <a:t>Panne </a:t>
            </a:r>
            <a:r>
              <a:rPr lang="fr-FR" sz="2000" b="1" dirty="0" err="1" smtClean="0"/>
              <a:t>Anémo</a:t>
            </a:r>
            <a:r>
              <a:rPr lang="fr-FR" sz="2000" b="1" dirty="0" smtClean="0"/>
              <a:t>: </a:t>
            </a:r>
          </a:p>
          <a:p>
            <a:r>
              <a:rPr lang="fr-FR" sz="2000" dirty="0" smtClean="0"/>
              <a:t>piloter la vitesse avec les pré-affichage de régime moteur et le </a:t>
            </a:r>
            <a:r>
              <a:rPr lang="fr-FR" sz="2000" dirty="0" err="1" smtClean="0"/>
              <a:t>vario</a:t>
            </a:r>
            <a:r>
              <a:rPr lang="fr-FR" sz="2000" dirty="0" smtClean="0"/>
              <a:t> (palier ou plan 5%).</a:t>
            </a:r>
          </a:p>
          <a:p>
            <a:endParaRPr lang="fr-FR" sz="2000" b="1" dirty="0" smtClean="0"/>
          </a:p>
          <a:p>
            <a:endParaRPr lang="fr-FR" sz="2000" b="1" dirty="0"/>
          </a:p>
        </p:txBody>
      </p:sp>
      <p:sp>
        <p:nvSpPr>
          <p:cNvPr id="7" name="ZoneTexte 6"/>
          <p:cNvSpPr txBox="1"/>
          <p:nvPr/>
        </p:nvSpPr>
        <p:spPr>
          <a:xfrm>
            <a:off x="1187624" y="4077072"/>
            <a:ext cx="6696744" cy="400110"/>
          </a:xfrm>
          <a:prstGeom prst="rect">
            <a:avLst/>
          </a:prstGeom>
          <a:noFill/>
        </p:spPr>
        <p:txBody>
          <a:bodyPr wrap="square" rtlCol="0">
            <a:spAutoFit/>
          </a:bodyPr>
          <a:lstStyle/>
          <a:p>
            <a:r>
              <a:rPr lang="fr-FR" sz="2000" dirty="0" smtClean="0"/>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Gestion des Pannes</a:t>
            </a:r>
            <a:br>
              <a:rPr lang="fr-FR" dirty="0" smtClean="0"/>
            </a:br>
            <a:r>
              <a:rPr lang="fr-FR" sz="3600" dirty="0" smtClean="0"/>
              <a:t>Pannes Instrumentales 2/2</a:t>
            </a:r>
            <a:endParaRPr lang="fr-FR" sz="3600"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467544" y="1412776"/>
            <a:ext cx="7992888" cy="6247864"/>
          </a:xfrm>
          <a:prstGeom prst="rect">
            <a:avLst/>
          </a:prstGeom>
          <a:noFill/>
        </p:spPr>
        <p:txBody>
          <a:bodyPr wrap="square" rtlCol="0">
            <a:spAutoFit/>
          </a:bodyPr>
          <a:lstStyle/>
          <a:p>
            <a:r>
              <a:rPr lang="fr-FR" sz="2000" b="1" dirty="0" smtClean="0"/>
              <a:t>Panne </a:t>
            </a:r>
            <a:r>
              <a:rPr lang="fr-FR" sz="2000" b="1" dirty="0" err="1" smtClean="0"/>
              <a:t>Vario</a:t>
            </a:r>
            <a:r>
              <a:rPr lang="fr-FR" sz="2000" b="1" dirty="0" smtClean="0"/>
              <a:t>: </a:t>
            </a:r>
          </a:p>
          <a:p>
            <a:r>
              <a:rPr lang="fr-FR" sz="2000" dirty="0" smtClean="0"/>
              <a:t>Mineur</a:t>
            </a:r>
          </a:p>
          <a:p>
            <a:r>
              <a:rPr lang="fr-FR" sz="2000" b="1" dirty="0" smtClean="0"/>
              <a:t>Panne Compte tours:</a:t>
            </a:r>
          </a:p>
          <a:p>
            <a:r>
              <a:rPr lang="fr-FR" sz="2000" dirty="0" smtClean="0">
                <a:solidFill>
                  <a:srgbClr val="FF0000"/>
                </a:solidFill>
              </a:rPr>
              <a:t>Se dérouter</a:t>
            </a:r>
          </a:p>
          <a:p>
            <a:r>
              <a:rPr lang="fr-FR" sz="2000" dirty="0" smtClean="0"/>
              <a:t>( perte puissance au décollage on </a:t>
            </a:r>
            <a:r>
              <a:rPr lang="fr-FR" sz="2000" dirty="0" err="1" smtClean="0"/>
              <a:t>intérromp</a:t>
            </a:r>
            <a:r>
              <a:rPr lang="fr-FR" sz="2000" dirty="0" smtClean="0"/>
              <a:t>)</a:t>
            </a:r>
          </a:p>
          <a:p>
            <a:r>
              <a:rPr lang="fr-FR" sz="2000" dirty="0" smtClean="0"/>
              <a:t>( perte puissance en vol : atterrissage de précaution)</a:t>
            </a:r>
          </a:p>
          <a:p>
            <a:r>
              <a:rPr lang="fr-FR" sz="2000" b="1" dirty="0" err="1" smtClean="0"/>
              <a:t>Manos</a:t>
            </a:r>
            <a:r>
              <a:rPr lang="fr-FR" sz="2000" b="1" dirty="0" smtClean="0"/>
              <a:t> Températures:</a:t>
            </a:r>
            <a:r>
              <a:rPr lang="fr-FR" sz="2000" dirty="0" smtClean="0"/>
              <a:t> </a:t>
            </a:r>
          </a:p>
          <a:p>
            <a:r>
              <a:rPr lang="fr-FR" sz="2000" dirty="0" smtClean="0"/>
              <a:t>Une </a:t>
            </a:r>
            <a:r>
              <a:rPr lang="fr-FR" sz="2000" dirty="0" smtClean="0">
                <a:solidFill>
                  <a:srgbClr val="FF0000"/>
                </a:solidFill>
              </a:rPr>
              <a:t>chute de pression d'huile associé à une élévation de la température </a:t>
            </a:r>
            <a:r>
              <a:rPr lang="fr-FR" sz="2000" dirty="0" smtClean="0"/>
              <a:t>de l'huile traduit un défaut majeur dans le système de graissage du moteur. </a:t>
            </a:r>
            <a:r>
              <a:rPr lang="fr-FR" sz="2000" dirty="0" smtClean="0">
                <a:solidFill>
                  <a:srgbClr val="FF0000"/>
                </a:solidFill>
              </a:rPr>
              <a:t>L'arrêt de celui-ci interviendra </a:t>
            </a:r>
            <a:r>
              <a:rPr lang="fr-FR" sz="2000" dirty="0" smtClean="0"/>
              <a:t>au bout de quelques minutes. Un </a:t>
            </a:r>
            <a:r>
              <a:rPr lang="fr-FR" sz="2000" dirty="0" smtClean="0">
                <a:solidFill>
                  <a:srgbClr val="FF0000"/>
                </a:solidFill>
              </a:rPr>
              <a:t>atterrissage en campagne doit être entrepris tant que le moteur tourne.</a:t>
            </a:r>
          </a:p>
          <a:p>
            <a:r>
              <a:rPr lang="fr-FR" sz="2000" dirty="0" smtClean="0">
                <a:solidFill>
                  <a:srgbClr val="FF0000"/>
                </a:solidFill>
              </a:rPr>
              <a:t> </a:t>
            </a:r>
            <a:r>
              <a:rPr lang="fr-FR" sz="2000" dirty="0" smtClean="0"/>
              <a:t>Une chute de pression sans élévation de température peut traduire un défaut du manomètre. Il convient de se dérouter.</a:t>
            </a:r>
          </a:p>
          <a:p>
            <a:r>
              <a:rPr lang="fr-FR" sz="2000" dirty="0" smtClean="0"/>
              <a:t> Une élévation de la température d'huile (et/ou du liquide de refroidissement pour les moteurs équipés d'un refroidissement liquide) conduit à un </a:t>
            </a:r>
            <a:r>
              <a:rPr lang="fr-FR" sz="2000" dirty="0" err="1" smtClean="0">
                <a:solidFill>
                  <a:srgbClr val="FF0000"/>
                </a:solidFill>
              </a:rPr>
              <a:t>déroutement</a:t>
            </a:r>
            <a:r>
              <a:rPr lang="fr-FR" sz="2000" dirty="0" err="1" smtClean="0"/>
              <a:t>.Jusqu'à</a:t>
            </a:r>
            <a:r>
              <a:rPr lang="fr-FR" sz="2000" dirty="0" smtClean="0"/>
              <a:t> l'atterrissage il convient de trouver un régime moteur permettant de réduire la température.</a:t>
            </a:r>
          </a:p>
          <a:p>
            <a:r>
              <a:rPr lang="fr-FR" sz="2000" dirty="0" smtClean="0">
                <a:solidFill>
                  <a:srgbClr val="FF0000"/>
                </a:solidFill>
              </a:rPr>
              <a:t>.</a:t>
            </a:r>
          </a:p>
          <a:p>
            <a:endParaRPr lang="fr-FR" sz="2000" b="1" dirty="0" smtClean="0"/>
          </a:p>
          <a:p>
            <a:endParaRPr lang="fr-FR" sz="2000" b="1" dirty="0"/>
          </a:p>
        </p:txBody>
      </p:sp>
      <p:sp>
        <p:nvSpPr>
          <p:cNvPr id="7" name="ZoneTexte 6"/>
          <p:cNvSpPr txBox="1"/>
          <p:nvPr/>
        </p:nvSpPr>
        <p:spPr>
          <a:xfrm>
            <a:off x="1187624" y="4077072"/>
            <a:ext cx="6696744" cy="400110"/>
          </a:xfrm>
          <a:prstGeom prst="rect">
            <a:avLst/>
          </a:prstGeom>
          <a:noFill/>
        </p:spPr>
        <p:txBody>
          <a:bodyPr wrap="square" rtlCol="0">
            <a:spAutoFit/>
          </a:bodyPr>
          <a:lstStyle/>
          <a:p>
            <a:r>
              <a:rPr lang="fr-FR" sz="2000" dirty="0"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Gestion des Pannes</a:t>
            </a:r>
            <a:br>
              <a:rPr lang="fr-FR" dirty="0" smtClean="0"/>
            </a:br>
            <a:r>
              <a:rPr lang="fr-FR" sz="3600" dirty="0" smtClean="0"/>
              <a:t>Incendie Moteur</a:t>
            </a:r>
            <a:endParaRPr lang="fr-FR" sz="2700"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467544" y="1772817"/>
            <a:ext cx="7992888" cy="5324535"/>
          </a:xfrm>
          <a:prstGeom prst="rect">
            <a:avLst/>
          </a:prstGeom>
          <a:noFill/>
        </p:spPr>
        <p:txBody>
          <a:bodyPr wrap="square" rtlCol="0">
            <a:spAutoFit/>
          </a:bodyPr>
          <a:lstStyle/>
          <a:p>
            <a:r>
              <a:rPr lang="fr-FR" sz="2000" i="1" dirty="0" smtClean="0">
                <a:sym typeface="Webdings"/>
              </a:rPr>
              <a:t></a:t>
            </a:r>
            <a:r>
              <a:rPr lang="fr-FR" sz="2000" i="1" dirty="0" smtClean="0"/>
              <a:t>se référer aux préconisations du manuel de vol.</a:t>
            </a:r>
            <a:endParaRPr lang="fr-FR" sz="2000" dirty="0" smtClean="0"/>
          </a:p>
          <a:p>
            <a:r>
              <a:rPr lang="fr-FR" sz="2000" i="1" dirty="0" smtClean="0"/>
              <a:t>		    le connaître par cœur.</a:t>
            </a:r>
            <a:endParaRPr lang="fr-FR" sz="2000" dirty="0" smtClean="0"/>
          </a:p>
          <a:p>
            <a:r>
              <a:rPr lang="fr-FR" sz="2000" dirty="0" smtClean="0"/>
              <a:t> </a:t>
            </a:r>
          </a:p>
          <a:p>
            <a:r>
              <a:rPr lang="fr-FR" sz="2000" dirty="0" smtClean="0"/>
              <a:t>Il faut limiter l'incendie ou l'empêcher de s'alimenter.</a:t>
            </a:r>
          </a:p>
          <a:p>
            <a:r>
              <a:rPr lang="fr-FR" sz="2000" dirty="0" smtClean="0"/>
              <a:t> </a:t>
            </a:r>
          </a:p>
          <a:p>
            <a:r>
              <a:rPr lang="fr-FR" sz="2000" dirty="0" smtClean="0"/>
              <a:t>Feu-moteur	fermer l'arrivée d'essence</a:t>
            </a:r>
          </a:p>
          <a:p>
            <a:r>
              <a:rPr lang="fr-FR" sz="2000" dirty="0" smtClean="0"/>
              <a:t>		mettre plein gaz</a:t>
            </a:r>
          </a:p>
          <a:p>
            <a:r>
              <a:rPr lang="fr-FR" sz="2000" dirty="0" smtClean="0"/>
              <a:t>		mélange sur étouffoir</a:t>
            </a:r>
          </a:p>
          <a:p>
            <a:r>
              <a:rPr lang="fr-FR" sz="2000" dirty="0" smtClean="0"/>
              <a:t> </a:t>
            </a:r>
          </a:p>
          <a:p>
            <a:r>
              <a:rPr lang="fr-FR" sz="2000" dirty="0" smtClean="0"/>
              <a:t>		fermer le chauffage cabine.</a:t>
            </a:r>
          </a:p>
          <a:p>
            <a:r>
              <a:rPr lang="fr-FR" sz="2000" dirty="0" smtClean="0"/>
              <a:t> </a:t>
            </a:r>
          </a:p>
          <a:p>
            <a:r>
              <a:rPr lang="fr-FR" sz="2000" dirty="0" smtClean="0"/>
              <a:t>Feu-électrique	couper l'alimentation électrique et l'alternateur.</a:t>
            </a:r>
          </a:p>
          <a:p>
            <a:endParaRPr lang="fr-FR" sz="2000" dirty="0" smtClean="0"/>
          </a:p>
          <a:p>
            <a:r>
              <a:rPr lang="fr-FR" sz="2000" dirty="0" smtClean="0"/>
              <a:t>Après arrêt moteur: stop </a:t>
            </a:r>
            <a:r>
              <a:rPr lang="fr-FR" sz="2000" dirty="0" err="1" smtClean="0"/>
              <a:t>magnetos</a:t>
            </a:r>
            <a:r>
              <a:rPr lang="fr-FR" sz="2000" dirty="0" smtClean="0"/>
              <a:t>, stop contact </a:t>
            </a:r>
            <a:r>
              <a:rPr lang="fr-FR" sz="2000" dirty="0" err="1" smtClean="0"/>
              <a:t>géneral</a:t>
            </a:r>
            <a:r>
              <a:rPr lang="fr-FR" sz="2000" dirty="0" smtClean="0"/>
              <a:t> , alternateur coupé , poser et évacuer.  </a:t>
            </a:r>
          </a:p>
          <a:p>
            <a:r>
              <a:rPr lang="fr-FR" sz="2000" dirty="0" smtClean="0"/>
              <a:t> </a:t>
            </a:r>
          </a:p>
          <a:p>
            <a:r>
              <a:rPr lang="fr-FR" sz="2000" dirty="0" smtClean="0"/>
              <a:t> </a:t>
            </a:r>
            <a:endParaRPr lang="fr-FR" sz="2000" dirty="0"/>
          </a:p>
        </p:txBody>
      </p:sp>
      <p:sp>
        <p:nvSpPr>
          <p:cNvPr id="7" name="ZoneTexte 6"/>
          <p:cNvSpPr txBox="1"/>
          <p:nvPr/>
        </p:nvSpPr>
        <p:spPr>
          <a:xfrm>
            <a:off x="1187624" y="4077072"/>
            <a:ext cx="6696744" cy="400110"/>
          </a:xfrm>
          <a:prstGeom prst="rect">
            <a:avLst/>
          </a:prstGeom>
          <a:noFill/>
        </p:spPr>
        <p:txBody>
          <a:bodyPr wrap="square" rtlCol="0">
            <a:spAutoFit/>
          </a:bodyPr>
          <a:lstStyle/>
          <a:p>
            <a:r>
              <a:rPr lang="fr-FR"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 1/2</a:t>
            </a:r>
            <a:endParaRPr lang="fr-FR" dirty="0"/>
          </a:p>
        </p:txBody>
      </p:sp>
      <p:sp>
        <p:nvSpPr>
          <p:cNvPr id="3" name="Espace réservé du contenu 2"/>
          <p:cNvSpPr>
            <a:spLocks noGrp="1"/>
          </p:cNvSpPr>
          <p:nvPr>
            <p:ph idx="1"/>
          </p:nvPr>
        </p:nvSpPr>
        <p:spPr/>
        <p:txBody>
          <a:bodyPr/>
          <a:lstStyle/>
          <a:p>
            <a:r>
              <a:rPr lang="fr-FR" dirty="0" smtClean="0"/>
              <a:t>Parachute de Secours</a:t>
            </a:r>
          </a:p>
          <a:p>
            <a:pPr lvl="1"/>
            <a:r>
              <a:rPr lang="fr-FR" dirty="0" smtClean="0"/>
              <a:t>Réglementation</a:t>
            </a:r>
          </a:p>
          <a:p>
            <a:pPr lvl="1"/>
            <a:r>
              <a:rPr lang="fr-FR" dirty="0" smtClean="0"/>
              <a:t>Conditions d’Utilisation</a:t>
            </a:r>
          </a:p>
          <a:p>
            <a:pPr lvl="1"/>
            <a:r>
              <a:rPr lang="fr-FR" dirty="0" smtClean="0"/>
              <a:t>Visite pré-vol</a:t>
            </a:r>
          </a:p>
          <a:p>
            <a:pPr lvl="1"/>
            <a:r>
              <a:rPr lang="fr-FR" dirty="0" smtClean="0"/>
              <a:t>Instructions pour l’utilisation</a:t>
            </a:r>
          </a:p>
          <a:p>
            <a:pPr lvl="1"/>
            <a:r>
              <a:rPr lang="fr-FR" smtClean="0"/>
              <a:t>Exemples </a:t>
            </a:r>
            <a:endParaRPr lang="fr-FR" dirty="0" smtClean="0"/>
          </a:p>
          <a:p>
            <a:pPr lvl="1"/>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Gestion des Pannes</a:t>
            </a:r>
            <a:br>
              <a:rPr lang="fr-FR" dirty="0" smtClean="0"/>
            </a:br>
            <a:r>
              <a:rPr lang="fr-FR" sz="3600" dirty="0" smtClean="0"/>
              <a:t>Panne de commandes 1/2</a:t>
            </a:r>
            <a:endParaRPr lang="fr-FR" sz="2700"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467544" y="1772817"/>
            <a:ext cx="7992888" cy="4462760"/>
          </a:xfrm>
          <a:prstGeom prst="rect">
            <a:avLst/>
          </a:prstGeom>
          <a:noFill/>
        </p:spPr>
        <p:txBody>
          <a:bodyPr wrap="square" rtlCol="0">
            <a:spAutoFit/>
          </a:bodyPr>
          <a:lstStyle/>
          <a:p>
            <a:r>
              <a:rPr lang="fr-FR" sz="2400" b="1" dirty="0" smtClean="0"/>
              <a:t>Volets</a:t>
            </a:r>
          </a:p>
          <a:p>
            <a:r>
              <a:rPr lang="fr-FR" sz="2000" dirty="0" smtClean="0"/>
              <a:t>Dès lors que la panne se manifeste, effectuer la check-list "CAPS" </a:t>
            </a:r>
          </a:p>
          <a:p>
            <a:r>
              <a:rPr lang="fr-FR" sz="2000" b="1" dirty="0" smtClean="0"/>
              <a:t>C</a:t>
            </a:r>
            <a:r>
              <a:rPr lang="fr-FR" sz="2000" dirty="0" smtClean="0"/>
              <a:t>ommande	vérifier la position (et qu'il n'y a pas eu de confusion avec un autre)</a:t>
            </a:r>
          </a:p>
          <a:p>
            <a:r>
              <a:rPr lang="fr-FR" sz="2000" b="1" dirty="0" smtClean="0"/>
              <a:t>A</a:t>
            </a:r>
            <a:r>
              <a:rPr lang="fr-FR" sz="2000" dirty="0" smtClean="0"/>
              <a:t>limentation	vérifier l'alimentation électrique générale (volets électriques)</a:t>
            </a:r>
          </a:p>
          <a:p>
            <a:r>
              <a:rPr lang="fr-FR" sz="2000" b="1" dirty="0" smtClean="0"/>
              <a:t>P</a:t>
            </a:r>
            <a:r>
              <a:rPr lang="fr-FR" sz="2000" dirty="0" smtClean="0"/>
              <a:t>rotection 	vérifier les fusibles ou les </a:t>
            </a:r>
            <a:r>
              <a:rPr lang="fr-FR" sz="2000" dirty="0" err="1" smtClean="0"/>
              <a:t>breakers</a:t>
            </a:r>
            <a:r>
              <a:rPr lang="fr-FR" sz="2000" dirty="0" smtClean="0"/>
              <a:t> (volets électriques)</a:t>
            </a:r>
          </a:p>
          <a:p>
            <a:r>
              <a:rPr lang="fr-FR" sz="2000" b="1" dirty="0" smtClean="0"/>
              <a:t>S</a:t>
            </a:r>
            <a:r>
              <a:rPr lang="fr-FR" sz="2000" dirty="0" smtClean="0"/>
              <a:t>ignalisation	(sans objet)</a:t>
            </a:r>
          </a:p>
          <a:p>
            <a:r>
              <a:rPr lang="fr-FR" sz="2000" dirty="0" smtClean="0"/>
              <a:t>  </a:t>
            </a:r>
          </a:p>
          <a:p>
            <a:r>
              <a:rPr lang="fr-FR" sz="2000" dirty="0" smtClean="0"/>
              <a:t>Si les volets restent en position "sortie" après le décollage, effectuer un circuit de piste en conservant une vitesse inférieure à la </a:t>
            </a:r>
            <a:r>
              <a:rPr lang="fr-FR" sz="2000" dirty="0" err="1" smtClean="0"/>
              <a:t>Vfe</a:t>
            </a:r>
            <a:r>
              <a:rPr lang="fr-FR" sz="2000" dirty="0" smtClean="0"/>
              <a:t>.</a:t>
            </a:r>
          </a:p>
          <a:p>
            <a:r>
              <a:rPr lang="fr-FR" sz="2000" dirty="0" smtClean="0"/>
              <a:t> Si les volets ne sortent pas ou n'atteignent pas la position "atterrissage", effectuer une vitesse avec une vitesse majorée, pour que la vitesse d'approche reste égale à 1,3 de la vitesse de décrochage. </a:t>
            </a:r>
            <a:endParaRPr lang="fr-FR" sz="2000" dirty="0"/>
          </a:p>
        </p:txBody>
      </p:sp>
      <p:sp>
        <p:nvSpPr>
          <p:cNvPr id="7" name="ZoneTexte 6"/>
          <p:cNvSpPr txBox="1"/>
          <p:nvPr/>
        </p:nvSpPr>
        <p:spPr>
          <a:xfrm>
            <a:off x="1187624" y="4077072"/>
            <a:ext cx="6696744" cy="400110"/>
          </a:xfrm>
          <a:prstGeom prst="rect">
            <a:avLst/>
          </a:prstGeom>
          <a:noFill/>
        </p:spPr>
        <p:txBody>
          <a:bodyPr wrap="square" rtlCol="0">
            <a:spAutoFit/>
          </a:bodyPr>
          <a:lstStyle/>
          <a:p>
            <a:r>
              <a:rPr lang="fr-FR" sz="2000" dirty="0" smtClean="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Gestion des Pannes</a:t>
            </a:r>
            <a:br>
              <a:rPr lang="fr-FR" dirty="0" smtClean="0"/>
            </a:br>
            <a:r>
              <a:rPr lang="fr-FR" sz="3600" dirty="0" smtClean="0"/>
              <a:t>Panne de commandes 2/2</a:t>
            </a:r>
            <a:endParaRPr lang="fr-FR" sz="2700"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467544" y="1772817"/>
            <a:ext cx="7992888" cy="4708981"/>
          </a:xfrm>
          <a:prstGeom prst="rect">
            <a:avLst/>
          </a:prstGeom>
          <a:noFill/>
        </p:spPr>
        <p:txBody>
          <a:bodyPr wrap="square" rtlCol="0">
            <a:spAutoFit/>
          </a:bodyPr>
          <a:lstStyle/>
          <a:p>
            <a:r>
              <a:rPr lang="fr-FR" sz="2000" u="sng" dirty="0" smtClean="0"/>
              <a:t>Commandes de vol:</a:t>
            </a:r>
            <a:endParaRPr lang="fr-FR" sz="2000" dirty="0" smtClean="0"/>
          </a:p>
          <a:p>
            <a:r>
              <a:rPr lang="fr-FR" sz="2000" dirty="0" smtClean="0"/>
              <a:t> </a:t>
            </a:r>
          </a:p>
          <a:p>
            <a:r>
              <a:rPr lang="fr-FR" sz="2000" dirty="0" smtClean="0"/>
              <a:t>Le blocage peut survenir notamment si un objet bloque les commandes. Il faut vérifier que le  blocage ne se trouve pas dans le cockpit (sac, objet tombé sur le plancher).</a:t>
            </a:r>
          </a:p>
          <a:p>
            <a:r>
              <a:rPr lang="fr-FR" sz="2000" dirty="0" smtClean="0"/>
              <a:t> </a:t>
            </a:r>
          </a:p>
          <a:p>
            <a:r>
              <a:rPr lang="fr-FR" sz="2000" dirty="0" smtClean="0"/>
              <a:t>Le contrôle en roulis peut être assuré, par l'effet du roulis induit, par des mouvements de lacet (dérive).</a:t>
            </a:r>
          </a:p>
          <a:p>
            <a:r>
              <a:rPr lang="fr-FR" sz="2000" dirty="0" smtClean="0"/>
              <a:t> </a:t>
            </a:r>
          </a:p>
          <a:p>
            <a:r>
              <a:rPr lang="fr-FR" sz="2000" dirty="0" smtClean="0"/>
              <a:t>En tangage, si la profondeur est libre, le compensateur fonctionne dans le sens habituel. Si la profondeur est bloquée, le volet de compensation fonctionne "à l'envers": un braquage à piquer provoquera une rotation à cabrer.</a:t>
            </a:r>
          </a:p>
          <a:p>
            <a:endParaRPr lang="fr-FR" sz="2000" dirty="0" smtClean="0"/>
          </a:p>
          <a:p>
            <a:r>
              <a:rPr lang="fr-FR" sz="2000" dirty="0" smtClean="0"/>
              <a:t>Si Aéronef incontrôlable =&gt; parachute de secours</a:t>
            </a:r>
            <a:endParaRPr lang="fr-FR" sz="2000" dirty="0"/>
          </a:p>
        </p:txBody>
      </p:sp>
      <p:sp>
        <p:nvSpPr>
          <p:cNvPr id="7" name="ZoneTexte 6"/>
          <p:cNvSpPr txBox="1"/>
          <p:nvPr/>
        </p:nvSpPr>
        <p:spPr>
          <a:xfrm>
            <a:off x="1187624" y="4077072"/>
            <a:ext cx="6696744" cy="400110"/>
          </a:xfrm>
          <a:prstGeom prst="rect">
            <a:avLst/>
          </a:prstGeom>
          <a:noFill/>
        </p:spPr>
        <p:txBody>
          <a:bodyPr wrap="square" rtlCol="0">
            <a:spAutoFit/>
          </a:bodyPr>
          <a:lstStyle/>
          <a:p>
            <a:r>
              <a:rPr lang="fr-FR" sz="2000" dirty="0" smtClean="0"/>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Gestion des Pannes</a:t>
            </a:r>
            <a:br>
              <a:rPr lang="fr-FR" dirty="0" smtClean="0"/>
            </a:br>
            <a:r>
              <a:rPr lang="fr-FR" sz="3600" dirty="0" smtClean="0"/>
              <a:t>Vibrations</a:t>
            </a:r>
            <a:endParaRPr lang="fr-FR" sz="2700"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467544" y="1772817"/>
            <a:ext cx="7992888" cy="2554545"/>
          </a:xfrm>
          <a:prstGeom prst="rect">
            <a:avLst/>
          </a:prstGeom>
          <a:noFill/>
        </p:spPr>
        <p:txBody>
          <a:bodyPr wrap="square" rtlCol="0">
            <a:spAutoFit/>
          </a:bodyPr>
          <a:lstStyle/>
          <a:p>
            <a:r>
              <a:rPr lang="fr-FR" sz="2000" dirty="0" smtClean="0"/>
              <a:t>Des vibrations peuvent traduire la perte d'un fragment de l'hélice (notamment en bois) ou un défaut mécanique grave. La prolongation de vibrations intenses peuvent atteindre la structure du bâti-moteur.</a:t>
            </a:r>
          </a:p>
          <a:p>
            <a:r>
              <a:rPr lang="fr-FR" sz="2000" dirty="0" smtClean="0"/>
              <a:t> </a:t>
            </a:r>
          </a:p>
          <a:p>
            <a:r>
              <a:rPr lang="fr-FR" sz="2000" dirty="0" smtClean="0">
                <a:sym typeface="Monotype Sorts"/>
              </a:rPr>
              <a:t></a:t>
            </a:r>
            <a:r>
              <a:rPr lang="fr-FR" sz="2000" dirty="0" smtClean="0"/>
              <a:t>  réduire le régime si les vibrations peuvent être atténuées,</a:t>
            </a:r>
          </a:p>
          <a:p>
            <a:r>
              <a:rPr lang="fr-FR" sz="2000" dirty="0" smtClean="0"/>
              <a:t>     </a:t>
            </a:r>
            <a:r>
              <a:rPr lang="fr-FR" sz="2000" dirty="0" smtClean="0">
                <a:solidFill>
                  <a:srgbClr val="FF0000"/>
                </a:solidFill>
              </a:rPr>
              <a:t>sinon étouffer le moteur.</a:t>
            </a:r>
          </a:p>
          <a:p>
            <a:r>
              <a:rPr lang="fr-FR" sz="2000" dirty="0" smtClean="0"/>
              <a:t> </a:t>
            </a:r>
          </a:p>
          <a:p>
            <a:r>
              <a:rPr lang="fr-FR" sz="2000" dirty="0" smtClean="0"/>
              <a:t> </a:t>
            </a:r>
          </a:p>
        </p:txBody>
      </p:sp>
      <p:sp>
        <p:nvSpPr>
          <p:cNvPr id="7" name="ZoneTexte 6"/>
          <p:cNvSpPr txBox="1"/>
          <p:nvPr/>
        </p:nvSpPr>
        <p:spPr>
          <a:xfrm>
            <a:off x="1187624" y="4077072"/>
            <a:ext cx="6696744" cy="400110"/>
          </a:xfrm>
          <a:prstGeom prst="rect">
            <a:avLst/>
          </a:prstGeom>
          <a:noFill/>
        </p:spPr>
        <p:txBody>
          <a:bodyPr wrap="square" rtlCol="0">
            <a:spAutoFit/>
          </a:bodyPr>
          <a:lstStyle/>
          <a:p>
            <a:r>
              <a:rPr lang="fr-FR" sz="2000" dirty="0" smtClean="0"/>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Gestion des Pannes</a:t>
            </a:r>
            <a:br>
              <a:rPr lang="fr-FR" dirty="0" smtClean="0"/>
            </a:br>
            <a:r>
              <a:rPr lang="fr-FR" dirty="0" smtClean="0"/>
              <a:t>Panne pilote</a:t>
            </a:r>
            <a:endParaRPr lang="fr-FR" sz="2700"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467544" y="1772817"/>
            <a:ext cx="7992888" cy="2554545"/>
          </a:xfrm>
          <a:prstGeom prst="rect">
            <a:avLst/>
          </a:prstGeom>
          <a:noFill/>
        </p:spPr>
        <p:txBody>
          <a:bodyPr wrap="square" rtlCol="0">
            <a:spAutoFit/>
          </a:bodyPr>
          <a:lstStyle/>
          <a:p>
            <a:r>
              <a:rPr lang="fr-FR" sz="2000" dirty="0" smtClean="0"/>
              <a:t>En cas de malaise le pilote s’il le peut effectuera un atterrissage de précaution , à défaut fera fonctionner le parachute de secours.</a:t>
            </a:r>
          </a:p>
          <a:p>
            <a:endParaRPr lang="fr-FR" sz="2000" dirty="0" smtClean="0"/>
          </a:p>
          <a:p>
            <a:r>
              <a:rPr lang="fr-FR" sz="2000" dirty="0" smtClean="0"/>
              <a:t>Le passager doit être informé sur le déclenchement du parachute, notamment en cas de perte de conscience du pilote et ne doit</a:t>
            </a:r>
          </a:p>
          <a:p>
            <a:r>
              <a:rPr lang="fr-FR" sz="2000" dirty="0" smtClean="0"/>
              <a:t>en aucun cas approcher les mains de la poignée tant que le pilote est opérationnel.</a:t>
            </a:r>
          </a:p>
          <a:p>
            <a:endParaRPr lang="fr-FR" sz="2000" dirty="0" smtClean="0"/>
          </a:p>
        </p:txBody>
      </p:sp>
      <p:sp>
        <p:nvSpPr>
          <p:cNvPr id="7" name="ZoneTexte 6"/>
          <p:cNvSpPr txBox="1"/>
          <p:nvPr/>
        </p:nvSpPr>
        <p:spPr>
          <a:xfrm>
            <a:off x="1187624" y="4077072"/>
            <a:ext cx="6696744" cy="400110"/>
          </a:xfrm>
          <a:prstGeom prst="rect">
            <a:avLst/>
          </a:prstGeom>
          <a:noFill/>
        </p:spPr>
        <p:txBody>
          <a:bodyPr wrap="square" rtlCol="0">
            <a:spAutoFit/>
          </a:bodyPr>
          <a:lstStyle/>
          <a:p>
            <a:r>
              <a:rPr lang="fr-FR" sz="2000" dirty="0" smtClean="0"/>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Gestion des Pannes</a:t>
            </a:r>
            <a:br>
              <a:rPr lang="fr-FR" dirty="0" smtClean="0"/>
            </a:br>
            <a:r>
              <a:rPr lang="fr-FR" dirty="0" smtClean="0"/>
              <a:t>En </a:t>
            </a:r>
            <a:r>
              <a:rPr lang="fr-FR" dirty="0" err="1" smtClean="0"/>
              <a:t>géneral</a:t>
            </a:r>
            <a:r>
              <a:rPr lang="fr-FR" dirty="0" smtClean="0"/>
              <a:t>:</a:t>
            </a:r>
            <a:endParaRPr lang="fr-FR" sz="2700"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467544" y="1772817"/>
            <a:ext cx="7992888" cy="2308324"/>
          </a:xfrm>
          <a:prstGeom prst="rect">
            <a:avLst/>
          </a:prstGeom>
          <a:noFill/>
        </p:spPr>
        <p:txBody>
          <a:bodyPr wrap="square" rtlCol="0">
            <a:spAutoFit/>
          </a:bodyPr>
          <a:lstStyle/>
          <a:p>
            <a:r>
              <a:rPr lang="fr-FR" sz="2400" dirty="0" smtClean="0"/>
              <a:t>Traiter l’urgence en suivant en ordre précis: </a:t>
            </a:r>
          </a:p>
          <a:p>
            <a:endParaRPr lang="fr-FR" sz="2400" dirty="0" smtClean="0"/>
          </a:p>
          <a:p>
            <a:pPr lvl="0"/>
            <a:r>
              <a:rPr lang="fr-FR" sz="2400" dirty="0" smtClean="0"/>
              <a:t>1:contrôler la trajectoire (continuer à voler),</a:t>
            </a:r>
          </a:p>
          <a:p>
            <a:pPr lvl="0"/>
            <a:r>
              <a:rPr lang="fr-FR" sz="2400" dirty="0" smtClean="0"/>
              <a:t>2:réduire la panne,</a:t>
            </a:r>
          </a:p>
          <a:p>
            <a:pPr lvl="0"/>
            <a:r>
              <a:rPr lang="fr-FR" sz="2400" dirty="0" smtClean="0"/>
              <a:t>3:choisir un secteur et une stratégie de retour au sol,</a:t>
            </a:r>
          </a:p>
          <a:p>
            <a:r>
              <a:rPr lang="fr-FR" sz="2400" dirty="0" smtClean="0"/>
              <a:t>4:alerter</a:t>
            </a:r>
          </a:p>
        </p:txBody>
      </p:sp>
      <p:sp>
        <p:nvSpPr>
          <p:cNvPr id="7" name="ZoneTexte 6"/>
          <p:cNvSpPr txBox="1"/>
          <p:nvPr/>
        </p:nvSpPr>
        <p:spPr>
          <a:xfrm>
            <a:off x="1187624" y="4077072"/>
            <a:ext cx="6696744" cy="400110"/>
          </a:xfrm>
          <a:prstGeom prst="rect">
            <a:avLst/>
          </a:prstGeom>
          <a:noFill/>
        </p:spPr>
        <p:txBody>
          <a:bodyPr wrap="square" rtlCol="0">
            <a:spAutoFit/>
          </a:bodyPr>
          <a:lstStyle/>
          <a:p>
            <a:r>
              <a:rPr lang="fr-FR" sz="20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Sommaire 2/2</a:t>
            </a:r>
            <a:endParaRPr lang="fr-FR" dirty="0"/>
          </a:p>
        </p:txBody>
      </p:sp>
      <p:sp>
        <p:nvSpPr>
          <p:cNvPr id="3" name="Espace réservé du contenu 2"/>
          <p:cNvSpPr>
            <a:spLocks noGrp="1"/>
          </p:cNvSpPr>
          <p:nvPr>
            <p:ph idx="1"/>
          </p:nvPr>
        </p:nvSpPr>
        <p:spPr/>
        <p:txBody>
          <a:bodyPr/>
          <a:lstStyle/>
          <a:p>
            <a:r>
              <a:rPr lang="fr-FR" dirty="0" smtClean="0"/>
              <a:t>Gestion des Pannes</a:t>
            </a:r>
          </a:p>
          <a:p>
            <a:pPr lvl="1"/>
            <a:r>
              <a:rPr lang="fr-FR" dirty="0" smtClean="0"/>
              <a:t>Pannes Moteur</a:t>
            </a:r>
          </a:p>
          <a:p>
            <a:pPr lvl="1"/>
            <a:r>
              <a:rPr lang="fr-FR" dirty="0" smtClean="0"/>
              <a:t>Incendie à bord</a:t>
            </a:r>
          </a:p>
          <a:p>
            <a:pPr lvl="1"/>
            <a:r>
              <a:rPr lang="fr-FR" dirty="0" smtClean="0"/>
              <a:t>Pannes de commandes</a:t>
            </a:r>
          </a:p>
          <a:p>
            <a:pPr lvl="1"/>
            <a:r>
              <a:rPr lang="fr-FR" strike="sngStrike" dirty="0" smtClean="0"/>
              <a:t>« Panne » Structure </a:t>
            </a:r>
            <a:r>
              <a:rPr lang="fr-FR" dirty="0" smtClean="0"/>
              <a:t>=&gt; parachute</a:t>
            </a:r>
          </a:p>
          <a:p>
            <a:pPr lvl="1"/>
            <a:r>
              <a:rPr lang="fr-FR" dirty="0" smtClean="0"/>
              <a:t>Pannes Instrumentales</a:t>
            </a:r>
          </a:p>
          <a:p>
            <a:pPr lvl="1"/>
            <a:r>
              <a:rPr lang="fr-FR" dirty="0" smtClean="0"/>
              <a:t>Panne Pilote</a:t>
            </a:r>
          </a:p>
          <a:p>
            <a:pPr lvl="1"/>
            <a:r>
              <a:rPr lang="fr-FR" dirty="0" smtClean="0"/>
              <a:t>Vibrations</a:t>
            </a:r>
          </a:p>
          <a:p>
            <a:pPr lvl="1"/>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Parachute de Secours</a:t>
            </a:r>
            <a:br>
              <a:rPr lang="fr-FR" dirty="0" smtClean="0"/>
            </a:br>
            <a:r>
              <a:rPr lang="fr-FR" sz="3600" dirty="0" smtClean="0"/>
              <a:t>Réglementation 1/4</a:t>
            </a:r>
            <a:endParaRPr lang="fr-FR" dirty="0"/>
          </a:p>
        </p:txBody>
      </p:sp>
      <p:sp>
        <p:nvSpPr>
          <p:cNvPr id="5" name="ZoneTexte 4"/>
          <p:cNvSpPr txBox="1"/>
          <p:nvPr/>
        </p:nvSpPr>
        <p:spPr>
          <a:xfrm>
            <a:off x="107504" y="1700808"/>
            <a:ext cx="8928992" cy="3970318"/>
          </a:xfrm>
          <a:prstGeom prst="rect">
            <a:avLst/>
          </a:prstGeom>
          <a:noFill/>
        </p:spPr>
        <p:txBody>
          <a:bodyPr wrap="square" rtlCol="0">
            <a:spAutoFit/>
          </a:bodyPr>
          <a:lstStyle/>
          <a:p>
            <a:r>
              <a:rPr lang="fr-FR" b="1" dirty="0"/>
              <a:t>Conditions techniques complémentaires</a:t>
            </a:r>
          </a:p>
          <a:p>
            <a:r>
              <a:rPr lang="fr-FR" b="1" dirty="0"/>
              <a:t>pour ULM équipé d’un parachute de secours</a:t>
            </a:r>
          </a:p>
          <a:p>
            <a:r>
              <a:rPr lang="fr-FR" b="1" dirty="0"/>
              <a:t>Edition 1 du 23 juin 2004</a:t>
            </a:r>
          </a:p>
          <a:p>
            <a:r>
              <a:rPr lang="fr-FR" dirty="0"/>
              <a:t>* * * * *</a:t>
            </a:r>
          </a:p>
          <a:p>
            <a:r>
              <a:rPr lang="fr-FR" dirty="0"/>
              <a:t>Ces conditions techniques complémentaires sont applicables aux ULM dont le parachute de</a:t>
            </a:r>
          </a:p>
          <a:p>
            <a:r>
              <a:rPr lang="fr-FR" dirty="0"/>
              <a:t>secours a été conçu pour récupérer l’ULM complet lors de situations d’urgence. Elles sont</a:t>
            </a:r>
          </a:p>
          <a:p>
            <a:r>
              <a:rPr lang="fr-FR" dirty="0"/>
              <a:t>applicables aux parachutes de secours, montés sur l’aéronef, dont </a:t>
            </a:r>
            <a:r>
              <a:rPr lang="fr-FR" dirty="0">
                <a:solidFill>
                  <a:srgbClr val="FF0000"/>
                </a:solidFill>
              </a:rPr>
              <a:t>le but est d’être utilisés</a:t>
            </a:r>
          </a:p>
          <a:p>
            <a:r>
              <a:rPr lang="fr-FR" dirty="0">
                <a:solidFill>
                  <a:srgbClr val="FF0000"/>
                </a:solidFill>
              </a:rPr>
              <a:t>en tant que dernier recours pour sauver des vies ou pour réduire au maximum les blessures</a:t>
            </a:r>
          </a:p>
          <a:p>
            <a:r>
              <a:rPr lang="fr-FR" dirty="0">
                <a:solidFill>
                  <a:srgbClr val="FF0000"/>
                </a:solidFill>
              </a:rPr>
              <a:t>des occupants.</a:t>
            </a:r>
          </a:p>
          <a:p>
            <a:r>
              <a:rPr lang="fr-FR" dirty="0"/>
              <a:t>La portée de ces exigences se limite à </a:t>
            </a:r>
            <a:r>
              <a:rPr lang="fr-FR" dirty="0">
                <a:solidFill>
                  <a:srgbClr val="FF0000"/>
                </a:solidFill>
              </a:rPr>
              <a:t>s’assurer que la navigabilité de l’aéronef n’est pas</a:t>
            </a:r>
          </a:p>
          <a:p>
            <a:r>
              <a:rPr lang="fr-FR" dirty="0">
                <a:solidFill>
                  <a:srgbClr val="FF0000"/>
                </a:solidFill>
              </a:rPr>
              <a:t>compromise</a:t>
            </a:r>
            <a:r>
              <a:rPr lang="fr-FR" dirty="0"/>
              <a:t> par l’installation d’un parachute de secours et à minimiser la possibilité d’un</a:t>
            </a:r>
          </a:p>
          <a:p>
            <a:r>
              <a:rPr lang="fr-FR" dirty="0"/>
              <a:t>dysfonctionnement ou d’un déploiement intempestif susceptible de causer des risques</a:t>
            </a:r>
          </a:p>
          <a:p>
            <a:r>
              <a:rPr lang="fr-FR" dirty="0"/>
              <a:t>supplémentaires à l’aéronef, ses occupants ou aux personnes au sol. Ces exigences ne</a:t>
            </a:r>
          </a:p>
          <a:p>
            <a:r>
              <a:rPr lang="fr-FR" dirty="0"/>
              <a:t>garantissent pas le fonctionnement correct du parachute de secours.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Parachute de Secours</a:t>
            </a:r>
            <a:br>
              <a:rPr lang="fr-FR" dirty="0" smtClean="0"/>
            </a:br>
            <a:r>
              <a:rPr lang="fr-FR" sz="3600" dirty="0" smtClean="0"/>
              <a:t>Réglementation 2/4</a:t>
            </a:r>
            <a:endParaRPr lang="fr-FR" dirty="0"/>
          </a:p>
        </p:txBody>
      </p:sp>
      <p:sp>
        <p:nvSpPr>
          <p:cNvPr id="5" name="ZoneTexte 4"/>
          <p:cNvSpPr txBox="1"/>
          <p:nvPr/>
        </p:nvSpPr>
        <p:spPr>
          <a:xfrm>
            <a:off x="107504" y="1700808"/>
            <a:ext cx="8928992" cy="5601533"/>
          </a:xfrm>
          <a:prstGeom prst="rect">
            <a:avLst/>
          </a:prstGeom>
          <a:noFill/>
        </p:spPr>
        <p:txBody>
          <a:bodyPr wrap="square" rtlCol="0">
            <a:spAutoFit/>
          </a:bodyPr>
          <a:lstStyle/>
          <a:p>
            <a:r>
              <a:rPr lang="fr-FR" u="sng" dirty="0" smtClean="0"/>
              <a:t>1. </a:t>
            </a:r>
            <a:r>
              <a:rPr lang="fr-FR" sz="1600" u="sng" dirty="0" smtClean="0"/>
              <a:t>Conception du système </a:t>
            </a:r>
            <a:r>
              <a:rPr lang="fr-FR" sz="1600" dirty="0" smtClean="0"/>
              <a:t>Le concepteur de l’installation doit s’assurer des points suivants :  - Les caractéristiques du parachute choisi </a:t>
            </a:r>
            <a:r>
              <a:rPr lang="fr-FR" sz="1600" dirty="0" smtClean="0">
                <a:solidFill>
                  <a:srgbClr val="FF0000"/>
                </a:solidFill>
              </a:rPr>
              <a:t>correspondent à la masse maximale de l'appareil</a:t>
            </a:r>
            <a:r>
              <a:rPr lang="fr-FR" sz="1600" dirty="0" smtClean="0"/>
              <a:t>. - Le ou les points d'accrochages sur la cellule sont dimensionnés pour tenir les contraintes dues au choc à l'ouverture. Ils devront être choisis afin que l'appareil touche le sol en assurant la meilleure protection à l'équipage. Il faudra en particulier surveiller la position des masses concentrées (moteur) afin qu'elles ne risquent pas de le heurter au moment de l'impact. - </a:t>
            </a:r>
            <a:r>
              <a:rPr lang="fr-FR" sz="1600" dirty="0" smtClean="0">
                <a:solidFill>
                  <a:srgbClr val="FF0000"/>
                </a:solidFill>
              </a:rPr>
              <a:t>La trajectoire de l'extracteur ne doit intercepter aucun élément </a:t>
            </a:r>
            <a:r>
              <a:rPr lang="fr-FR" sz="1600" dirty="0" smtClean="0"/>
              <a:t>de la structure susceptible de perturber le cycle de déploiement du parachute. Il veillera particulièrement à ce que cette trajectoire évite largement le champ de l'hélice. Si un risque de ce genre existe, il pourra être minimisé en installant  une sangle ou un câble capable de résister ou de casser les pales de l'hélice. - Si l'extracteur est d'un type pyrotechnique à flamme chaude, des protections thermiques suffisantes seront installées afin d'éviter tout risque d'incendie à la cellule. - Si l'extracteur et/ou la voilure du parachute sont installés </a:t>
            </a:r>
            <a:r>
              <a:rPr lang="fr-FR" sz="1600" dirty="0" smtClean="0">
                <a:solidFill>
                  <a:srgbClr val="FF0000"/>
                </a:solidFill>
              </a:rPr>
              <a:t>sous un revêtement, ce dernier doit être fragilisé pour permettre une rupture aisée </a:t>
            </a:r>
            <a:r>
              <a:rPr lang="fr-FR" sz="1600" dirty="0" smtClean="0"/>
              <a:t>par l'extracteur sans lui faire perdre la vitesse nécessaire au cycle d’extraction complet. Les bords fragilisés ne devront présenter aucun risque contondant pour la sangle, le </a:t>
            </a:r>
            <a:r>
              <a:rPr lang="fr-FR" sz="1600" dirty="0" err="1" smtClean="0"/>
              <a:t>suspentage</a:t>
            </a:r>
            <a:r>
              <a:rPr lang="fr-FR" sz="1600" dirty="0" smtClean="0"/>
              <a:t> et la voilure du parachute - Les ceintures de sécurité de l'équipage et leurs attaches peuvent supporter les accélérations  du choc à l'ouverture - Le cheminement du câble de déclenchement ne doit pas interférer avec les commandes de vol et les commandes moteur. </a:t>
            </a:r>
            <a:r>
              <a:rPr lang="fr-FR" sz="1600" dirty="0" smtClean="0">
                <a:solidFill>
                  <a:srgbClr val="FF0000"/>
                </a:solidFill>
              </a:rPr>
              <a:t>Il doit également être bien fixé</a:t>
            </a:r>
            <a:r>
              <a:rPr lang="fr-FR" sz="1600" dirty="0" smtClean="0"/>
              <a:t>. - Tous les composants liés au parachute doivent avoir une protection contre la détérioration, due par exemple aux conditions météorologiques, aux vibrations, à la corrosion, ou à l’abrasion. - L’installation du parachute n’introduit pas de </a:t>
            </a:r>
            <a:r>
              <a:rPr lang="fr-FR" sz="1600" dirty="0" smtClean="0">
                <a:solidFill>
                  <a:srgbClr val="FF0000"/>
                </a:solidFill>
              </a:rPr>
              <a:t>conséquences </a:t>
            </a:r>
            <a:r>
              <a:rPr lang="fr-FR" sz="1600" dirty="0" smtClean="0"/>
              <a:t>graves </a:t>
            </a:r>
            <a:r>
              <a:rPr lang="fr-FR" sz="1600" dirty="0" smtClean="0">
                <a:solidFill>
                  <a:srgbClr val="FF0000"/>
                </a:solidFill>
              </a:rPr>
              <a:t>sur le centrage </a:t>
            </a:r>
            <a:r>
              <a:rPr lang="fr-FR" sz="1600" dirty="0" smtClean="0"/>
              <a:t>et l’aérodynamisme de l’ULM </a:t>
            </a:r>
          </a:p>
          <a:p>
            <a:r>
              <a:rPr lang="fr-FR" sz="1600" dirty="0" smtClean="0"/>
              <a:t> </a:t>
            </a:r>
          </a:p>
          <a:p>
            <a:r>
              <a:rPr lang="fr-FR" sz="1600" dirty="0" smtClean="0"/>
              <a:t> </a:t>
            </a:r>
            <a:endParaRPr lang="fr-F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Parachute de Secours</a:t>
            </a:r>
            <a:br>
              <a:rPr lang="fr-FR" dirty="0" smtClean="0"/>
            </a:br>
            <a:r>
              <a:rPr lang="fr-FR" sz="3600" dirty="0" smtClean="0"/>
              <a:t>Réglementation 3/4</a:t>
            </a:r>
            <a:endParaRPr lang="fr-FR" dirty="0"/>
          </a:p>
        </p:txBody>
      </p:sp>
      <p:sp>
        <p:nvSpPr>
          <p:cNvPr id="5" name="ZoneTexte 4"/>
          <p:cNvSpPr txBox="1"/>
          <p:nvPr/>
        </p:nvSpPr>
        <p:spPr>
          <a:xfrm>
            <a:off x="107504" y="1700808"/>
            <a:ext cx="8928992" cy="5262979"/>
          </a:xfrm>
          <a:prstGeom prst="rect">
            <a:avLst/>
          </a:prstGeom>
          <a:noFill/>
        </p:spPr>
        <p:txBody>
          <a:bodyPr wrap="square" rtlCol="0">
            <a:spAutoFit/>
          </a:bodyPr>
          <a:lstStyle/>
          <a:p>
            <a:r>
              <a:rPr lang="fr-FR" sz="1600" u="sng" dirty="0" smtClean="0"/>
              <a:t>2. Conception de la commande </a:t>
            </a:r>
            <a:r>
              <a:rPr lang="fr-FR" sz="1600" dirty="0" smtClean="0"/>
              <a:t>- La commande devra être </a:t>
            </a:r>
            <a:r>
              <a:rPr lang="fr-FR" sz="1600" dirty="0" smtClean="0">
                <a:solidFill>
                  <a:srgbClr val="FF0000"/>
                </a:solidFill>
              </a:rPr>
              <a:t>facilement accessible </a:t>
            </a:r>
            <a:r>
              <a:rPr lang="fr-FR" sz="1600" dirty="0" smtClean="0"/>
              <a:t>par le commandant de bord, </a:t>
            </a:r>
            <a:r>
              <a:rPr lang="fr-FR" sz="1600" dirty="0" smtClean="0">
                <a:solidFill>
                  <a:srgbClr val="FF0000"/>
                </a:solidFill>
              </a:rPr>
              <a:t>éventuellement par le passager</a:t>
            </a:r>
            <a:r>
              <a:rPr lang="fr-FR" sz="1600" dirty="0" smtClean="0"/>
              <a:t>, et installée de manière à ne pouvoir être confondue avec aucune des commandes de vol - Un compromis doit être trouvé entre le besoin de se limiter à une action simple en cas de problème et la nécessité de limiter les risques de déclenchement involontaire. Pour les systèmes comportant un mécanisme avec une seule action, la commande de déclenchement doit être installée de manière à </a:t>
            </a:r>
            <a:r>
              <a:rPr lang="fr-FR" sz="1600" dirty="0" smtClean="0">
                <a:solidFill>
                  <a:srgbClr val="FF0000"/>
                </a:solidFill>
              </a:rPr>
              <a:t>réduire le risque qu’elle ne soit accrochée par mégarde</a:t>
            </a:r>
            <a:r>
              <a:rPr lang="fr-FR" sz="1600" dirty="0" smtClean="0"/>
              <a:t>, en gardant à l’esprit les attitudes possibles de l’aéronef. Lorsque l’action de déclenchement prend la forme de deux actions distinctes, celles-ci doivent pouvoir être effectuées rapidement et avec une seule main (par exemple faire pivoter puis tirer). - </a:t>
            </a:r>
            <a:r>
              <a:rPr lang="fr-FR" sz="1600" dirty="0" smtClean="0">
                <a:solidFill>
                  <a:srgbClr val="FF0000"/>
                </a:solidFill>
              </a:rPr>
              <a:t>Sa fixation à la cellule devra être conçue pour résister aux efforts de déclenchement avec un très large facteur de sécurité. </a:t>
            </a:r>
            <a:r>
              <a:rPr lang="fr-FR" sz="1600" dirty="0" smtClean="0"/>
              <a:t>- La mise en place d’une goupille de sécurité ou d’un système de fermeture mécanique équivalent pour éviter un déploiement intempestif du système lors des opérations au sol. </a:t>
            </a:r>
          </a:p>
          <a:p>
            <a:r>
              <a:rPr lang="fr-FR" sz="1600" dirty="0" smtClean="0"/>
              <a:t> </a:t>
            </a:r>
          </a:p>
          <a:p>
            <a:r>
              <a:rPr lang="fr-FR" sz="1600" u="sng" dirty="0" smtClean="0"/>
              <a:t>3. Marquages et étiquettes </a:t>
            </a:r>
            <a:r>
              <a:rPr lang="fr-FR" sz="1600" dirty="0" smtClean="0"/>
              <a:t>- La fonction de chaque commande du parachute doit être clairement identifiée par des codes de couleur et des plaquettes.  - La commande de déclenchement  doit être de couleur rouge. - L’étiquette suivante doit être installée à côté de la commande de déclenchement : « Attention – Parachute de secours (Liste des Actions à effectuer) » N.B. Pour certains ULM pendulaires, il existe peu de larges surfaces planes pour installer une telle étiquette. Dans ce cas, une mention au manuel de vol peut être considérée comme suffisante. - </a:t>
            </a:r>
            <a:r>
              <a:rPr lang="fr-FR" sz="1600" dirty="0" smtClean="0">
                <a:solidFill>
                  <a:srgbClr val="FF0000"/>
                </a:solidFill>
              </a:rPr>
              <a:t>Une plaquette « Danger fusée d’extraction » avertissant du danger potentiel doit être placée à l’extérieur de l’aéronef</a:t>
            </a:r>
            <a:r>
              <a:rPr lang="fr-FR" sz="1600" dirty="0" smtClean="0"/>
              <a:t>, au niveau de la fusée si elle est apparente ou au niveau de son emplacement, et de manière à ce que les personnes au sol puissent facilement la distinguer. Il est recommandé d’indiquer le sens d’extraction par une flèche. </a:t>
            </a:r>
            <a:endParaRPr lang="fr-FR"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Parachute de Secours</a:t>
            </a:r>
            <a:br>
              <a:rPr lang="fr-FR" dirty="0" smtClean="0"/>
            </a:br>
            <a:r>
              <a:rPr lang="fr-FR" sz="3600" dirty="0" smtClean="0"/>
              <a:t>Réglementation 4/4</a:t>
            </a:r>
            <a:endParaRPr lang="fr-FR"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107504" y="1700808"/>
            <a:ext cx="8928992" cy="4801314"/>
          </a:xfrm>
          <a:prstGeom prst="rect">
            <a:avLst/>
          </a:prstGeom>
          <a:noFill/>
        </p:spPr>
        <p:txBody>
          <a:bodyPr wrap="square" rtlCol="0">
            <a:spAutoFit/>
          </a:bodyPr>
          <a:lstStyle/>
          <a:p>
            <a:r>
              <a:rPr lang="fr-FR" u="sng" dirty="0" smtClean="0"/>
              <a:t>4. Manuel d’entretien </a:t>
            </a:r>
          </a:p>
          <a:p>
            <a:r>
              <a:rPr lang="fr-FR" dirty="0" smtClean="0"/>
              <a:t>Le manuel d’entretien doit contenir toutes les informations nécessaires à un entretien convenable du système. Des instructions doivent être fournies pour les inspections, la mise au point et l’armement/ le désarmement du mécanisme de déploiement, incluant les périodes d’entretien recommandées par le constructeur. Toutes les précautions qui doivent être prises lors du réglage, de la mise au point, de l’armement et du désarmement, et de l’utilisation du système doivent être clairement établies. </a:t>
            </a:r>
          </a:p>
          <a:p>
            <a:r>
              <a:rPr lang="fr-FR" dirty="0" smtClean="0"/>
              <a:t> </a:t>
            </a:r>
          </a:p>
          <a:p>
            <a:r>
              <a:rPr lang="fr-FR" u="sng" dirty="0" smtClean="0"/>
              <a:t>5. Manuel d’utilisation </a:t>
            </a:r>
          </a:p>
          <a:p>
            <a:r>
              <a:rPr lang="fr-FR" dirty="0" smtClean="0"/>
              <a:t>Le manuel d’utilisation doit contenir les informations suivantes : - Une introduction dans laquelle on précise le but (dernier ressort pour sauver des vies ou pour réduire au maximum  les blessures des occupants) et les conditions d’utilisation du parachute (situations d’urgence, telles que collision en vol, perte des commandes de l’aéronef, rupture structurale, désorientation du pilote, malaise du pilote, panne moteur, etc., en des circonstances où le pilote ne croit pas qu’un atterrissage d’urgence puisse être effectué sans dommages sérieux pour les occupants). - Toutes les limitations opérationnelles éventuelles - Procédures et données d’utilisation </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Parachute de Secours</a:t>
            </a:r>
            <a:br>
              <a:rPr lang="fr-FR" dirty="0" smtClean="0"/>
            </a:br>
            <a:r>
              <a:rPr lang="fr-FR" sz="3600" dirty="0" smtClean="0"/>
              <a:t>Conditions d’Utilisation 1/2</a:t>
            </a:r>
            <a:endParaRPr lang="fr-FR"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1187624" y="1772817"/>
            <a:ext cx="5832648" cy="2308324"/>
          </a:xfrm>
          <a:prstGeom prst="rect">
            <a:avLst/>
          </a:prstGeom>
          <a:noFill/>
        </p:spPr>
        <p:txBody>
          <a:bodyPr wrap="square" rtlCol="0">
            <a:spAutoFit/>
          </a:bodyPr>
          <a:lstStyle/>
          <a:p>
            <a:pPr>
              <a:buFontTx/>
              <a:buChar char="-"/>
            </a:pPr>
            <a:r>
              <a:rPr lang="fr-FR" dirty="0" smtClean="0"/>
              <a:t> </a:t>
            </a:r>
            <a:r>
              <a:rPr lang="fr-FR" sz="2400" dirty="0" smtClean="0"/>
              <a:t>Collision en vol</a:t>
            </a:r>
          </a:p>
          <a:p>
            <a:pPr>
              <a:buFontTx/>
              <a:buChar char="-"/>
            </a:pPr>
            <a:r>
              <a:rPr lang="fr-FR" sz="2400" dirty="0" smtClean="0"/>
              <a:t> Rupture en vol </a:t>
            </a:r>
          </a:p>
          <a:p>
            <a:pPr>
              <a:buFontTx/>
              <a:buChar char="-"/>
            </a:pPr>
            <a:r>
              <a:rPr lang="fr-FR" sz="2400" dirty="0" smtClean="0"/>
              <a:t> Perte de contrôle en vol irrattrapable</a:t>
            </a:r>
          </a:p>
          <a:p>
            <a:pPr>
              <a:buFontTx/>
              <a:buChar char="-"/>
            </a:pPr>
            <a:r>
              <a:rPr lang="fr-FR" sz="2400" dirty="0" smtClean="0"/>
              <a:t> Malaise en vol du pilote</a:t>
            </a:r>
          </a:p>
          <a:p>
            <a:pPr>
              <a:buFontTx/>
              <a:buChar char="-"/>
            </a:pPr>
            <a:r>
              <a:rPr lang="fr-FR" sz="2400" dirty="0" smtClean="0"/>
              <a:t> Panne moteur en milieu très inhospitalier</a:t>
            </a:r>
          </a:p>
          <a:p>
            <a:pPr>
              <a:buFontTx/>
              <a:buChar char="-"/>
            </a:pPr>
            <a:r>
              <a:rPr lang="fr-FR" sz="2400" dirty="0" smtClean="0"/>
              <a:t> etc..  </a:t>
            </a:r>
            <a:endParaRPr lang="fr-FR" dirty="0"/>
          </a:p>
        </p:txBody>
      </p:sp>
      <p:sp>
        <p:nvSpPr>
          <p:cNvPr id="7" name="ZoneTexte 6"/>
          <p:cNvSpPr txBox="1"/>
          <p:nvPr/>
        </p:nvSpPr>
        <p:spPr>
          <a:xfrm>
            <a:off x="1187624" y="4077072"/>
            <a:ext cx="6696744" cy="2923877"/>
          </a:xfrm>
          <a:prstGeom prst="rect">
            <a:avLst/>
          </a:prstGeom>
          <a:noFill/>
        </p:spPr>
        <p:txBody>
          <a:bodyPr wrap="square" rtlCol="0">
            <a:spAutoFit/>
          </a:bodyPr>
          <a:lstStyle/>
          <a:p>
            <a:r>
              <a:rPr lang="fr-FR" sz="2000" dirty="0" smtClean="0"/>
              <a:t>                </a:t>
            </a:r>
            <a:r>
              <a:rPr lang="fr-FR" sz="2400" dirty="0" smtClean="0"/>
              <a:t>Afin d’éviter qu’elle devienne fatale.</a:t>
            </a:r>
            <a:endParaRPr lang="fr-FR" sz="2000" dirty="0" smtClean="0"/>
          </a:p>
          <a:p>
            <a:r>
              <a:rPr lang="fr-FR" sz="2000" dirty="0" smtClean="0"/>
              <a:t>Toutefois une fois décidé, utiliser le système de sauvetage immédiatement afin d’éviter une trop forte perte d’altitude. Exemple Magnum 450: Peux marcher à partir de 80 mètres mais risque en dessous de 150mètres.</a:t>
            </a:r>
          </a:p>
          <a:p>
            <a:endParaRPr lang="fr-FR" sz="2000" dirty="0" smtClean="0"/>
          </a:p>
          <a:p>
            <a:r>
              <a:rPr lang="fr-FR" sz="2000" dirty="0" smtClean="0"/>
              <a:t>La décision d’activation dépend de la gravité de la situation et de son évaluation par le pilote.</a:t>
            </a:r>
          </a:p>
          <a:p>
            <a:r>
              <a:rPr lang="fr-FR" sz="2000" dirty="0" smtClean="0"/>
              <a:t> </a:t>
            </a:r>
          </a:p>
        </p:txBody>
      </p:sp>
      <p:graphicFrame>
        <p:nvGraphicFramePr>
          <p:cNvPr id="69633" name="Object 1"/>
          <p:cNvGraphicFramePr>
            <a:graphicFrameLocks noChangeAspect="1"/>
          </p:cNvGraphicFramePr>
          <p:nvPr/>
        </p:nvGraphicFramePr>
        <p:xfrm>
          <a:off x="7164388" y="1989138"/>
          <a:ext cx="544512" cy="515937"/>
        </p:xfrm>
        <a:graphic>
          <a:graphicData uri="http://schemas.openxmlformats.org/presentationml/2006/ole">
            <mc:AlternateContent xmlns:mc="http://schemas.openxmlformats.org/markup-compatibility/2006">
              <mc:Choice xmlns:v="urn:schemas-microsoft-com:vml" Requires="v">
                <p:oleObj spid="_x0000_s69634" name="Objet d’environnement du Gestionnaire de liaisons" showAsIcon="1" r:id="rId4" imgW="545040" imgH="516600" progId="Package">
                  <p:embed/>
                </p:oleObj>
              </mc:Choice>
              <mc:Fallback>
                <p:oleObj name="Objet d’environnement du Gestionnaire de liaisons" showAsIcon="1" r:id="rId4" imgW="545040" imgH="516600" progId="Package">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64388" y="1989138"/>
                        <a:ext cx="544512"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Parachute de Secours</a:t>
            </a:r>
            <a:br>
              <a:rPr lang="fr-FR" dirty="0" smtClean="0"/>
            </a:br>
            <a:r>
              <a:rPr lang="fr-FR" dirty="0" smtClean="0"/>
              <a:t>V</a:t>
            </a:r>
            <a:r>
              <a:rPr lang="fr-FR" sz="3600" dirty="0" smtClean="0"/>
              <a:t>isite pré-vol</a:t>
            </a:r>
            <a:endParaRPr lang="fr-FR" dirty="0"/>
          </a:p>
        </p:txBody>
      </p:sp>
      <p:sp>
        <p:nvSpPr>
          <p:cNvPr id="5" name="ZoneTexte 4"/>
          <p:cNvSpPr txBox="1"/>
          <p:nvPr/>
        </p:nvSpPr>
        <p:spPr>
          <a:xfrm>
            <a:off x="107504" y="1700808"/>
            <a:ext cx="8928992" cy="338554"/>
          </a:xfrm>
          <a:prstGeom prst="rect">
            <a:avLst/>
          </a:prstGeom>
          <a:noFill/>
        </p:spPr>
        <p:txBody>
          <a:bodyPr wrap="square" rtlCol="0">
            <a:spAutoFit/>
          </a:bodyPr>
          <a:lstStyle/>
          <a:p>
            <a:r>
              <a:rPr lang="fr-FR" sz="1600" dirty="0" smtClean="0"/>
              <a:t> </a:t>
            </a:r>
            <a:endParaRPr lang="fr-FR" sz="1600" dirty="0"/>
          </a:p>
        </p:txBody>
      </p:sp>
      <p:sp>
        <p:nvSpPr>
          <p:cNvPr id="6" name="ZoneTexte 5"/>
          <p:cNvSpPr txBox="1"/>
          <p:nvPr/>
        </p:nvSpPr>
        <p:spPr>
          <a:xfrm>
            <a:off x="1187624" y="1772816"/>
            <a:ext cx="5832648" cy="4124206"/>
          </a:xfrm>
          <a:prstGeom prst="rect">
            <a:avLst/>
          </a:prstGeom>
          <a:noFill/>
        </p:spPr>
        <p:txBody>
          <a:bodyPr wrap="square" rtlCol="0">
            <a:spAutoFit/>
          </a:bodyPr>
          <a:lstStyle/>
          <a:p>
            <a:pPr>
              <a:buFontTx/>
              <a:buChar char="-"/>
            </a:pPr>
            <a:r>
              <a:rPr lang="fr-FR" dirty="0" smtClean="0"/>
              <a:t> </a:t>
            </a:r>
            <a:r>
              <a:rPr lang="fr-FR" sz="2000" dirty="0" smtClean="0"/>
              <a:t>Vérifier sangles qui relient l’installation au fuselage</a:t>
            </a:r>
            <a:endParaRPr lang="fr-FR" sz="2400" dirty="0" smtClean="0"/>
          </a:p>
          <a:p>
            <a:pPr>
              <a:buFontTx/>
              <a:buChar char="-"/>
            </a:pPr>
            <a:r>
              <a:rPr lang="fr-FR" sz="2400" dirty="0" smtClean="0"/>
              <a:t> </a:t>
            </a:r>
            <a:r>
              <a:rPr lang="fr-FR" sz="2000" dirty="0" smtClean="0"/>
              <a:t>Vérifier mousqueton entre sangles avion et sangle parachute. </a:t>
            </a:r>
          </a:p>
          <a:p>
            <a:pPr>
              <a:buFontTx/>
              <a:buChar char="-"/>
            </a:pPr>
            <a:r>
              <a:rPr lang="fr-FR" sz="2000" dirty="0" smtClean="0"/>
              <a:t> Vérifier le cas échéant mousqueton entre câble  fusée et sangle parachute. </a:t>
            </a:r>
          </a:p>
          <a:p>
            <a:pPr>
              <a:buFontTx/>
              <a:buChar char="-"/>
            </a:pPr>
            <a:r>
              <a:rPr lang="fr-FR" sz="2000" dirty="0" smtClean="0"/>
              <a:t> Vérifier la bonne solidarité du système à l’avion ( fixations boulons..)</a:t>
            </a:r>
          </a:p>
          <a:p>
            <a:pPr>
              <a:buFontTx/>
              <a:buChar char="-"/>
            </a:pPr>
            <a:r>
              <a:rPr lang="fr-FR" sz="2000" dirty="0" smtClean="0"/>
              <a:t> Vérification câble de commande et fixation poignée.</a:t>
            </a:r>
          </a:p>
          <a:p>
            <a:pPr>
              <a:buFontTx/>
              <a:buChar char="-"/>
            </a:pPr>
            <a:r>
              <a:rPr lang="fr-FR" sz="2000" dirty="0" smtClean="0"/>
              <a:t> Vérifier  trajectoire de la fusée d’extraction qui doit être exempte de tout obstacle.</a:t>
            </a:r>
          </a:p>
          <a:p>
            <a:pPr>
              <a:buFontTx/>
              <a:buChar char="-"/>
            </a:pPr>
            <a:r>
              <a:rPr lang="fr-FR" sz="2000" dirty="0" smtClean="0"/>
              <a:t> Enfin enlever la sécurité de la poignée de déclenchement.</a:t>
            </a:r>
          </a:p>
          <a:p>
            <a:pPr>
              <a:buFontTx/>
              <a:buChar char="-"/>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592</TotalTime>
  <Words>2543</Words>
  <Application>Microsoft Office PowerPoint</Application>
  <PresentationFormat>Affichage à l'écran (4:3)</PresentationFormat>
  <Paragraphs>294</Paragraphs>
  <Slides>24</Slides>
  <Notes>14</Notes>
  <HiddenSlides>0</HiddenSlides>
  <MMClips>0</MMClips>
  <ScaleCrop>false</ScaleCrop>
  <HeadingPairs>
    <vt:vector size="8" baseType="variant">
      <vt:variant>
        <vt:lpstr>Polices utilisées</vt:lpstr>
      </vt:variant>
      <vt:variant>
        <vt:i4>6</vt:i4>
      </vt:variant>
      <vt:variant>
        <vt:lpstr>Thème</vt:lpstr>
      </vt:variant>
      <vt:variant>
        <vt:i4>4</vt:i4>
      </vt:variant>
      <vt:variant>
        <vt:lpstr>Serveurs OLE incorporés</vt:lpstr>
      </vt:variant>
      <vt:variant>
        <vt:i4>1</vt:i4>
      </vt:variant>
      <vt:variant>
        <vt:lpstr>Titres des diapositives</vt:lpstr>
      </vt:variant>
      <vt:variant>
        <vt:i4>24</vt:i4>
      </vt:variant>
    </vt:vector>
  </HeadingPairs>
  <TitlesOfParts>
    <vt:vector size="35" baseType="lpstr">
      <vt:lpstr>Arial</vt:lpstr>
      <vt:lpstr>Calibri</vt:lpstr>
      <vt:lpstr>Monotype Sorts</vt:lpstr>
      <vt:lpstr>verdana</vt:lpstr>
      <vt:lpstr>verdana</vt:lpstr>
      <vt:lpstr>Webdings</vt:lpstr>
      <vt:lpstr>Thème Office</vt:lpstr>
      <vt:lpstr>1_Conception personnalisée</vt:lpstr>
      <vt:lpstr>2_Conception personnalisée</vt:lpstr>
      <vt:lpstr>Conception personnalisée</vt:lpstr>
      <vt:lpstr>Objet d’environnement du Gestionnaire de liaisons</vt:lpstr>
      <vt:lpstr>Utilisation  du Parachute de Secours &amp; Gestion des Pannes</vt:lpstr>
      <vt:lpstr>Sommaire 1/2</vt:lpstr>
      <vt:lpstr>Sommaire 2/2</vt:lpstr>
      <vt:lpstr>Parachute de Secours Réglementation 1/4</vt:lpstr>
      <vt:lpstr>Parachute de Secours Réglementation 2/4</vt:lpstr>
      <vt:lpstr>Parachute de Secours Réglementation 3/4</vt:lpstr>
      <vt:lpstr>Parachute de Secours Réglementation 4/4</vt:lpstr>
      <vt:lpstr>Parachute de Secours Conditions d’Utilisation 1/2</vt:lpstr>
      <vt:lpstr>Parachute de Secours Visite pré-vol</vt:lpstr>
      <vt:lpstr>Parachute de Secours Instructions pour l’utilisation</vt:lpstr>
      <vt:lpstr>Parachute de Secours Exemple: Parachutes Junkers </vt:lpstr>
      <vt:lpstr>Gestion des Pannes Panne moteur 1/5</vt:lpstr>
      <vt:lpstr>Gestion des Pannes Panne moteur 2/5- La panne au décollage</vt:lpstr>
      <vt:lpstr>Gestion des Pannes Panne moteur 3/5- La panne en croisière</vt:lpstr>
      <vt:lpstr>Gestion des Pannes Panne moteur 4/5- La panne en croisière (suite)</vt:lpstr>
      <vt:lpstr>Gestion des Pannes Panne moteur 5/5- La panne dans le circuit d’aérodrome</vt:lpstr>
      <vt:lpstr>Gestion des Pannes Pannes Instrumentales 1/2</vt:lpstr>
      <vt:lpstr>Gestion des Pannes Pannes Instrumentales 2/2</vt:lpstr>
      <vt:lpstr>Gestion des Pannes Incendie Moteur</vt:lpstr>
      <vt:lpstr>Gestion des Pannes Panne de commandes 1/2</vt:lpstr>
      <vt:lpstr>Gestion des Pannes Panne de commandes 2/2</vt:lpstr>
      <vt:lpstr>Gestion des Pannes Vibrations</vt:lpstr>
      <vt:lpstr>Gestion des Pannes Panne pilote</vt:lpstr>
      <vt:lpstr>Gestion des Pannes En géneral: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Utilisation  du Parachute de Secours &amp; Gestion des Pannes</dc:title>
  <dc:creator>Philippe</dc:creator>
  <cp:lastModifiedBy>Pascal Ponsot</cp:lastModifiedBy>
  <cp:revision>51</cp:revision>
  <dcterms:created xsi:type="dcterms:W3CDTF">2018-01-03T07:26:29Z</dcterms:created>
  <dcterms:modified xsi:type="dcterms:W3CDTF">2018-01-15T20:51:03Z</dcterms:modified>
</cp:coreProperties>
</file>